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56" r:id="rId2"/>
    <p:sldId id="330" r:id="rId3"/>
    <p:sldId id="407" r:id="rId4"/>
    <p:sldId id="391" r:id="rId5"/>
    <p:sldId id="395" r:id="rId6"/>
    <p:sldId id="392" r:id="rId7"/>
    <p:sldId id="366" r:id="rId8"/>
    <p:sldId id="388" r:id="rId9"/>
    <p:sldId id="400" r:id="rId10"/>
    <p:sldId id="382" r:id="rId11"/>
    <p:sldId id="402" r:id="rId12"/>
    <p:sldId id="404" r:id="rId13"/>
    <p:sldId id="406" r:id="rId14"/>
    <p:sldId id="405" r:id="rId15"/>
    <p:sldId id="369" r:id="rId16"/>
    <p:sldId id="373" r:id="rId17"/>
    <p:sldId id="374" r:id="rId18"/>
    <p:sldId id="396" r:id="rId1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kar" initials="t" lastIdx="1" clrIdx="0">
    <p:extLst>
      <p:ext uri="{19B8F6BF-5375-455C-9EA6-DF929625EA0E}">
        <p15:presenceInfo xmlns:p15="http://schemas.microsoft.com/office/powerpoint/2012/main" userId="tok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FAD6"/>
    <a:srgbClr val="006600"/>
    <a:srgbClr val="CC0000"/>
    <a:srgbClr val="F5F1D7"/>
    <a:srgbClr val="CCECFF"/>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29" autoAdjust="0"/>
  </p:normalViewPr>
  <p:slideViewPr>
    <p:cSldViewPr>
      <p:cViewPr varScale="1">
        <p:scale>
          <a:sx n="62" d="100"/>
          <a:sy n="62" d="100"/>
        </p:scale>
        <p:origin x="1076"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158"/>
    </p:cViewPr>
  </p:sorterViewPr>
  <p:notesViewPr>
    <p:cSldViewPr>
      <p:cViewPr varScale="1">
        <p:scale>
          <a:sx n="57" d="100"/>
          <a:sy n="57" d="100"/>
        </p:scale>
        <p:origin x="-1752"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3" tIns="49521" rIns="99043" bIns="49521" numCol="1" anchor="t" anchorCtr="0" compatLnSpc="1">
            <a:prstTxWarp prst="textNoShape">
              <a:avLst/>
            </a:prstTxWarp>
          </a:bodyPr>
          <a:lstStyle>
            <a:lvl1pPr defTabSz="989907">
              <a:defRPr sz="1300"/>
            </a:lvl1pPr>
          </a:lstStyle>
          <a:p>
            <a:pPr>
              <a:defRPr/>
            </a:pPr>
            <a:endParaRPr lang="sk-SK"/>
          </a:p>
        </p:txBody>
      </p:sp>
      <p:sp>
        <p:nvSpPr>
          <p:cNvPr id="5427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3" tIns="49521" rIns="99043" bIns="49521" numCol="1" anchor="t" anchorCtr="0" compatLnSpc="1">
            <a:prstTxWarp prst="textNoShape">
              <a:avLst/>
            </a:prstTxWarp>
          </a:bodyPr>
          <a:lstStyle>
            <a:lvl1pPr algn="r" defTabSz="989907">
              <a:defRPr sz="1300"/>
            </a:lvl1pPr>
          </a:lstStyle>
          <a:p>
            <a:pPr>
              <a:defRPr/>
            </a:pPr>
            <a:endParaRPr lang="sk-SK"/>
          </a:p>
        </p:txBody>
      </p:sp>
      <p:sp>
        <p:nvSpPr>
          <p:cNvPr id="54276"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9043" tIns="49521" rIns="99043" bIns="49521" numCol="1" anchor="b" anchorCtr="0" compatLnSpc="1">
            <a:prstTxWarp prst="textNoShape">
              <a:avLst/>
            </a:prstTxWarp>
          </a:bodyPr>
          <a:lstStyle>
            <a:lvl1pPr defTabSz="989907">
              <a:defRPr sz="1300"/>
            </a:lvl1pPr>
          </a:lstStyle>
          <a:p>
            <a:pPr>
              <a:defRPr/>
            </a:pPr>
            <a:r>
              <a:rPr lang="sk-SK"/>
              <a:t>S. Tokár, UK FMFI, Jan 2005</a:t>
            </a:r>
          </a:p>
        </p:txBody>
      </p:sp>
      <p:sp>
        <p:nvSpPr>
          <p:cNvPr id="54277"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9043" tIns="49521" rIns="99043" bIns="49521" numCol="1" anchor="b" anchorCtr="0" compatLnSpc="1">
            <a:prstTxWarp prst="textNoShape">
              <a:avLst/>
            </a:prstTxWarp>
          </a:bodyPr>
          <a:lstStyle>
            <a:lvl1pPr algn="r" defTabSz="989907">
              <a:defRPr sz="1300"/>
            </a:lvl1pPr>
          </a:lstStyle>
          <a:p>
            <a:pPr>
              <a:defRPr/>
            </a:pPr>
            <a:fld id="{4E4C8426-570C-462C-8576-230543155F34}" type="slidenum">
              <a:rPr lang="sk-SK"/>
              <a:pPr>
                <a:defRPr/>
              </a:pPr>
              <a:t>‹#›</a:t>
            </a:fld>
            <a:endParaRPr lang="sk-SK"/>
          </a:p>
        </p:txBody>
      </p:sp>
    </p:spTree>
    <p:extLst>
      <p:ext uri="{BB962C8B-B14F-4D97-AF65-F5344CB8AC3E}">
        <p14:creationId xmlns:p14="http://schemas.microsoft.com/office/powerpoint/2010/main" val="237697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3" tIns="49521" rIns="99043" bIns="49521" numCol="1" anchor="t" anchorCtr="0" compatLnSpc="1">
            <a:prstTxWarp prst="textNoShape">
              <a:avLst/>
            </a:prstTxWarp>
          </a:bodyPr>
          <a:lstStyle>
            <a:lvl1pPr defTabSz="989907">
              <a:defRPr sz="1300"/>
            </a:lvl1pPr>
          </a:lstStyle>
          <a:p>
            <a:pPr>
              <a:defRPr/>
            </a:pPr>
            <a:endParaRPr lang="en-US"/>
          </a:p>
        </p:txBody>
      </p:sp>
      <p:sp>
        <p:nvSpPr>
          <p:cNvPr id="2355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3" tIns="49521" rIns="99043" bIns="49521" numCol="1" anchor="t" anchorCtr="0" compatLnSpc="1">
            <a:prstTxWarp prst="textNoShape">
              <a:avLst/>
            </a:prstTxWarp>
          </a:bodyPr>
          <a:lstStyle>
            <a:lvl1pPr algn="r" defTabSz="989907">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9043" tIns="49521" rIns="99043" bIns="495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9043" tIns="49521" rIns="99043" bIns="49521" numCol="1" anchor="b" anchorCtr="0" compatLnSpc="1">
            <a:prstTxWarp prst="textNoShape">
              <a:avLst/>
            </a:prstTxWarp>
          </a:bodyPr>
          <a:lstStyle>
            <a:lvl1pPr defTabSz="989907">
              <a:defRPr sz="1300"/>
            </a:lvl1pPr>
          </a:lstStyle>
          <a:p>
            <a:pPr>
              <a:defRPr/>
            </a:pPr>
            <a:r>
              <a:rPr lang="en-US"/>
              <a:t>S. Tokár, UK FMFI, Jan 2005</a:t>
            </a:r>
          </a:p>
        </p:txBody>
      </p:sp>
      <p:sp>
        <p:nvSpPr>
          <p:cNvPr id="2355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9043" tIns="49521" rIns="99043" bIns="49521" numCol="1" anchor="b" anchorCtr="0" compatLnSpc="1">
            <a:prstTxWarp prst="textNoShape">
              <a:avLst/>
            </a:prstTxWarp>
          </a:bodyPr>
          <a:lstStyle>
            <a:lvl1pPr algn="r" defTabSz="989907">
              <a:defRPr sz="1300"/>
            </a:lvl1pPr>
          </a:lstStyle>
          <a:p>
            <a:pPr>
              <a:defRPr/>
            </a:pPr>
            <a:fld id="{22680254-56FC-4675-9762-FDC19020B76D}" type="slidenum">
              <a:rPr lang="en-US"/>
              <a:pPr>
                <a:defRPr/>
              </a:pPr>
              <a:t>‹#›</a:t>
            </a:fld>
            <a:endParaRPr lang="en-US"/>
          </a:p>
        </p:txBody>
      </p:sp>
    </p:spTree>
    <p:extLst>
      <p:ext uri="{BB962C8B-B14F-4D97-AF65-F5344CB8AC3E}">
        <p14:creationId xmlns:p14="http://schemas.microsoft.com/office/powerpoint/2010/main" val="32558821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sz="1300" smtClean="0"/>
              <a:t>S. Tokár, UK FMFI, Jan 2005</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0F42FE93-9ACF-48D7-B3C9-58C73FEC6743}" type="slidenum">
              <a:rPr lang="en-US" sz="1300" smtClean="0"/>
              <a:pPr/>
              <a:t>1</a:t>
            </a:fld>
            <a:endParaRPr lang="en-US" sz="1300" smtClean="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smtClean="0"/>
          </a:p>
        </p:txBody>
      </p:sp>
    </p:spTree>
    <p:extLst>
      <p:ext uri="{BB962C8B-B14F-4D97-AF65-F5344CB8AC3E}">
        <p14:creationId xmlns:p14="http://schemas.microsoft.com/office/powerpoint/2010/main" val="62793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smtClean="0"/>
          </a:p>
        </p:txBody>
      </p:sp>
      <p:sp>
        <p:nvSpPr>
          <p:cNvPr id="614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altLang="en-US" sz="1300" smtClean="0"/>
              <a:t>S. Tokár, UK FMFI, Jan 2005</a:t>
            </a:r>
          </a:p>
        </p:txBody>
      </p:sp>
      <p:sp>
        <p:nvSpPr>
          <p:cNvPr id="614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C6FAB4E1-AC08-43C6-903D-00BEC7AB1EBF}" type="slidenum">
              <a:rPr lang="en-US" altLang="en-US" sz="1300" smtClean="0"/>
              <a:pPr/>
              <a:t>18</a:t>
            </a:fld>
            <a:endParaRPr lang="en-US" altLang="en-US" sz="1300" smtClean="0"/>
          </a:p>
        </p:txBody>
      </p:sp>
    </p:spTree>
    <p:extLst>
      <p:ext uri="{BB962C8B-B14F-4D97-AF65-F5344CB8AC3E}">
        <p14:creationId xmlns:p14="http://schemas.microsoft.com/office/powerpoint/2010/main" val="1984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smtClean="0"/>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sz="1300" smtClean="0"/>
              <a:t>S. Tokár, UK FMFI, Jan 2005</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1BCC59AC-CD26-492E-9967-E5E66C61FCE0}" type="slidenum">
              <a:rPr lang="en-US" sz="1300" smtClean="0"/>
              <a:pPr/>
              <a:t>2</a:t>
            </a:fld>
            <a:endParaRPr lang="en-US" sz="1300" smtClean="0"/>
          </a:p>
        </p:txBody>
      </p:sp>
    </p:spTree>
    <p:extLst>
      <p:ext uri="{BB962C8B-B14F-4D97-AF65-F5344CB8AC3E}">
        <p14:creationId xmlns:p14="http://schemas.microsoft.com/office/powerpoint/2010/main" val="323745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altLang="en-US" sz="1300" smtClean="0"/>
              <a:t>S. Tokár, UK FMFI, Jan 2005</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D7AE3D33-9B2A-4017-8355-BAEB4216D854}" type="slidenum">
              <a:rPr lang="en-US" altLang="en-US" sz="1300" smtClean="0"/>
              <a:pPr/>
              <a:t>3</a:t>
            </a:fld>
            <a:endParaRPr lang="en-US" altLang="en-US" sz="1300" smtClean="0"/>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The Central solenoid is designed to provide  an axial magnetic filed of 2T at the center of tracking volume it is for inner detector. It is in front of EM calorimeter.  The central solenoid is surrounded by 3 large scale air-core toroids generating magnetic field for the muon spectrometer.</a:t>
            </a:r>
          </a:p>
        </p:txBody>
      </p:sp>
    </p:spTree>
    <p:extLst>
      <p:ext uri="{BB962C8B-B14F-4D97-AF65-F5344CB8AC3E}">
        <p14:creationId xmlns:p14="http://schemas.microsoft.com/office/powerpoint/2010/main" val="77824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increase the sensitivity to a Higgs boson signal,</a:t>
            </a:r>
            <a:r>
              <a:rPr lang="sk-SK" smtClean="0"/>
              <a:t> </a:t>
            </a:r>
            <a:r>
              <a:rPr lang="en-US" smtClean="0"/>
              <a:t>the events are separated into ten mutually exclusive categories</a:t>
            </a:r>
            <a:r>
              <a:rPr lang="sk-SK" smtClean="0"/>
              <a:t> </a:t>
            </a:r>
            <a:r>
              <a:rPr lang="en-US" smtClean="0"/>
              <a:t>having different mass resolutions and signal-to</a:t>
            </a:r>
            <a:r>
              <a:rPr lang="sk-SK" smtClean="0"/>
              <a:t>-</a:t>
            </a:r>
            <a:r>
              <a:rPr lang="en-US" smtClean="0"/>
              <a:t>background</a:t>
            </a:r>
            <a:r>
              <a:rPr lang="sk-SK" smtClean="0"/>
              <a:t> </a:t>
            </a:r>
            <a:r>
              <a:rPr lang="en-US" smtClean="0"/>
              <a:t>ratios.</a:t>
            </a:r>
            <a:r>
              <a:rPr lang="sk-SK" smtClean="0"/>
              <a:t> </a:t>
            </a:r>
          </a:p>
          <a:p>
            <a:r>
              <a:rPr lang="en-US" smtClean="0"/>
              <a:t>The</a:t>
            </a:r>
            <a:r>
              <a:rPr lang="sk-SK" smtClean="0"/>
              <a:t> </a:t>
            </a:r>
            <a:r>
              <a:rPr lang="en-US" smtClean="0"/>
              <a:t>weight </a:t>
            </a:r>
            <a:r>
              <a:rPr lang="en-US" i="1" smtClean="0"/>
              <a:t>w</a:t>
            </a:r>
            <a:r>
              <a:rPr lang="en-US" i="1" baseline="-25000" smtClean="0"/>
              <a:t>i</a:t>
            </a:r>
            <a:r>
              <a:rPr lang="en-US" smtClean="0"/>
              <a:t> for events in category i ∈ [1, 10] for the 7 TeV</a:t>
            </a:r>
            <a:r>
              <a:rPr lang="sk-SK" smtClean="0"/>
              <a:t> </a:t>
            </a:r>
            <a:r>
              <a:rPr lang="en-US" smtClean="0"/>
              <a:t>and 8 TeV data samples is defined to be </a:t>
            </a:r>
            <a:r>
              <a:rPr lang="en-US" i="1" smtClean="0"/>
              <a:t>ln (1 + S</a:t>
            </a:r>
            <a:r>
              <a:rPr lang="en-US" i="1" baseline="-25000" smtClean="0"/>
              <a:t>i</a:t>
            </a:r>
            <a:r>
              <a:rPr lang="en-US" i="1" smtClean="0"/>
              <a:t>/B</a:t>
            </a:r>
            <a:r>
              <a:rPr lang="en-US" i="1" baseline="-25000" smtClean="0"/>
              <a:t>i</a:t>
            </a:r>
            <a:r>
              <a:rPr lang="en-US" i="1" smtClean="0"/>
              <a:t>), </a:t>
            </a:r>
            <a:r>
              <a:rPr lang="en-US" smtClean="0"/>
              <a:t>where </a:t>
            </a:r>
            <a:r>
              <a:rPr lang="en-US" i="1" smtClean="0"/>
              <a:t>S</a:t>
            </a:r>
            <a:r>
              <a:rPr lang="en-US" i="1" baseline="-25000" smtClean="0"/>
              <a:t>i</a:t>
            </a:r>
            <a:r>
              <a:rPr lang="en-US" smtClean="0"/>
              <a:t> is 90% of the expected signal for </a:t>
            </a:r>
            <a:r>
              <a:rPr lang="en-US" i="1" smtClean="0"/>
              <a:t>m</a:t>
            </a:r>
            <a:r>
              <a:rPr lang="en-US" i="1" baseline="-25000" smtClean="0"/>
              <a:t>H</a:t>
            </a:r>
            <a:r>
              <a:rPr lang="en-US" smtClean="0"/>
              <a:t> = 126.5</a:t>
            </a:r>
            <a:r>
              <a:rPr lang="sk-SK" smtClean="0"/>
              <a:t> </a:t>
            </a:r>
            <a:r>
              <a:rPr lang="en-US" smtClean="0"/>
              <a:t>GeV, and </a:t>
            </a:r>
            <a:r>
              <a:rPr lang="en-US" i="1" smtClean="0"/>
              <a:t>B</a:t>
            </a:r>
            <a:r>
              <a:rPr lang="en-US" i="1" baseline="-25000" smtClean="0"/>
              <a:t>i</a:t>
            </a:r>
            <a:r>
              <a:rPr lang="en-US" smtClean="0"/>
              <a:t> is the integral, in a window containing </a:t>
            </a:r>
            <a:r>
              <a:rPr lang="en-US" i="1" smtClean="0"/>
              <a:t>S</a:t>
            </a:r>
            <a:r>
              <a:rPr lang="en-US" baseline="-25000" smtClean="0"/>
              <a:t>i</a:t>
            </a:r>
            <a:r>
              <a:rPr lang="en-US" smtClean="0"/>
              <a:t>,</a:t>
            </a:r>
            <a:r>
              <a:rPr lang="sk-SK" smtClean="0"/>
              <a:t> </a:t>
            </a:r>
            <a:r>
              <a:rPr lang="en-US" smtClean="0"/>
              <a:t>of a background-only fit to the data.</a:t>
            </a:r>
            <a:endParaRPr lang="sk-SK" smtClean="0"/>
          </a:p>
        </p:txBody>
      </p:sp>
      <p:sp>
        <p:nvSpPr>
          <p:cNvPr id="51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916">
              <a:defRPr sz="2400">
                <a:solidFill>
                  <a:schemeClr val="tx1"/>
                </a:solidFill>
                <a:latin typeface="Verdana" pitchFamily="34" charset="0"/>
              </a:defRPr>
            </a:lvl1pPr>
            <a:lvl2pPr marL="742877" indent="-285722" defTabSz="988916">
              <a:defRPr sz="2400">
                <a:solidFill>
                  <a:schemeClr val="tx1"/>
                </a:solidFill>
                <a:latin typeface="Verdana" pitchFamily="34" charset="0"/>
              </a:defRPr>
            </a:lvl2pPr>
            <a:lvl3pPr marL="1142888" indent="-228578" defTabSz="988916">
              <a:defRPr sz="2400">
                <a:solidFill>
                  <a:schemeClr val="tx1"/>
                </a:solidFill>
                <a:latin typeface="Verdana" pitchFamily="34" charset="0"/>
              </a:defRPr>
            </a:lvl3pPr>
            <a:lvl4pPr marL="1600043" indent="-228578" defTabSz="988916">
              <a:defRPr sz="2400">
                <a:solidFill>
                  <a:schemeClr val="tx1"/>
                </a:solidFill>
                <a:latin typeface="Verdana" pitchFamily="34" charset="0"/>
              </a:defRPr>
            </a:lvl4pPr>
            <a:lvl5pPr marL="2057198" indent="-228578" defTabSz="988916">
              <a:defRPr sz="2400">
                <a:solidFill>
                  <a:schemeClr val="tx1"/>
                </a:solidFill>
                <a:latin typeface="Verdana" pitchFamily="34" charset="0"/>
              </a:defRPr>
            </a:lvl5pPr>
            <a:lvl6pPr marL="2514353" indent="-228578" defTabSz="988916" eaLnBrk="0" fontAlgn="base" hangingPunct="0">
              <a:spcBef>
                <a:spcPct val="0"/>
              </a:spcBef>
              <a:spcAft>
                <a:spcPct val="0"/>
              </a:spcAft>
              <a:defRPr sz="2400">
                <a:solidFill>
                  <a:schemeClr val="tx1"/>
                </a:solidFill>
                <a:latin typeface="Verdana" pitchFamily="34" charset="0"/>
              </a:defRPr>
            </a:lvl6pPr>
            <a:lvl7pPr marL="2971509" indent="-228578" defTabSz="988916" eaLnBrk="0" fontAlgn="base" hangingPunct="0">
              <a:spcBef>
                <a:spcPct val="0"/>
              </a:spcBef>
              <a:spcAft>
                <a:spcPct val="0"/>
              </a:spcAft>
              <a:defRPr sz="2400">
                <a:solidFill>
                  <a:schemeClr val="tx1"/>
                </a:solidFill>
                <a:latin typeface="Verdana" pitchFamily="34" charset="0"/>
              </a:defRPr>
            </a:lvl7pPr>
            <a:lvl8pPr marL="3428664" indent="-228578" defTabSz="988916" eaLnBrk="0" fontAlgn="base" hangingPunct="0">
              <a:spcBef>
                <a:spcPct val="0"/>
              </a:spcBef>
              <a:spcAft>
                <a:spcPct val="0"/>
              </a:spcAft>
              <a:defRPr sz="2400">
                <a:solidFill>
                  <a:schemeClr val="tx1"/>
                </a:solidFill>
                <a:latin typeface="Verdana" pitchFamily="34" charset="0"/>
              </a:defRPr>
            </a:lvl8pPr>
            <a:lvl9pPr marL="3885819" indent="-228578" defTabSz="988916" eaLnBrk="0" fontAlgn="base" hangingPunct="0">
              <a:spcBef>
                <a:spcPct val="0"/>
              </a:spcBef>
              <a:spcAft>
                <a:spcPct val="0"/>
              </a:spcAft>
              <a:defRPr sz="2400">
                <a:solidFill>
                  <a:schemeClr val="tx1"/>
                </a:solidFill>
                <a:latin typeface="Verdana" pitchFamily="34" charset="0"/>
              </a:defRPr>
            </a:lvl9pPr>
          </a:lstStyle>
          <a:p>
            <a:r>
              <a:rPr lang="en-US" sz="1300">
                <a:solidFill>
                  <a:prstClr val="black"/>
                </a:solidFill>
              </a:rPr>
              <a:t>S. Tokar, RTN Wshop 2006, Prague</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916">
              <a:defRPr sz="2400">
                <a:solidFill>
                  <a:schemeClr val="tx1"/>
                </a:solidFill>
                <a:latin typeface="Verdana" pitchFamily="34" charset="0"/>
              </a:defRPr>
            </a:lvl1pPr>
            <a:lvl2pPr marL="742877" indent="-285722" defTabSz="988916">
              <a:defRPr sz="2400">
                <a:solidFill>
                  <a:schemeClr val="tx1"/>
                </a:solidFill>
                <a:latin typeface="Verdana" pitchFamily="34" charset="0"/>
              </a:defRPr>
            </a:lvl2pPr>
            <a:lvl3pPr marL="1142888" indent="-228578" defTabSz="988916">
              <a:defRPr sz="2400">
                <a:solidFill>
                  <a:schemeClr val="tx1"/>
                </a:solidFill>
                <a:latin typeface="Verdana" pitchFamily="34" charset="0"/>
              </a:defRPr>
            </a:lvl3pPr>
            <a:lvl4pPr marL="1600043" indent="-228578" defTabSz="988916">
              <a:defRPr sz="2400">
                <a:solidFill>
                  <a:schemeClr val="tx1"/>
                </a:solidFill>
                <a:latin typeface="Verdana" pitchFamily="34" charset="0"/>
              </a:defRPr>
            </a:lvl4pPr>
            <a:lvl5pPr marL="2057198" indent="-228578" defTabSz="988916">
              <a:defRPr sz="2400">
                <a:solidFill>
                  <a:schemeClr val="tx1"/>
                </a:solidFill>
                <a:latin typeface="Verdana" pitchFamily="34" charset="0"/>
              </a:defRPr>
            </a:lvl5pPr>
            <a:lvl6pPr marL="2514353" indent="-228578" defTabSz="988916" eaLnBrk="0" fontAlgn="base" hangingPunct="0">
              <a:spcBef>
                <a:spcPct val="0"/>
              </a:spcBef>
              <a:spcAft>
                <a:spcPct val="0"/>
              </a:spcAft>
              <a:defRPr sz="2400">
                <a:solidFill>
                  <a:schemeClr val="tx1"/>
                </a:solidFill>
                <a:latin typeface="Verdana" pitchFamily="34" charset="0"/>
              </a:defRPr>
            </a:lvl6pPr>
            <a:lvl7pPr marL="2971509" indent="-228578" defTabSz="988916" eaLnBrk="0" fontAlgn="base" hangingPunct="0">
              <a:spcBef>
                <a:spcPct val="0"/>
              </a:spcBef>
              <a:spcAft>
                <a:spcPct val="0"/>
              </a:spcAft>
              <a:defRPr sz="2400">
                <a:solidFill>
                  <a:schemeClr val="tx1"/>
                </a:solidFill>
                <a:latin typeface="Verdana" pitchFamily="34" charset="0"/>
              </a:defRPr>
            </a:lvl7pPr>
            <a:lvl8pPr marL="3428664" indent="-228578" defTabSz="988916" eaLnBrk="0" fontAlgn="base" hangingPunct="0">
              <a:spcBef>
                <a:spcPct val="0"/>
              </a:spcBef>
              <a:spcAft>
                <a:spcPct val="0"/>
              </a:spcAft>
              <a:defRPr sz="2400">
                <a:solidFill>
                  <a:schemeClr val="tx1"/>
                </a:solidFill>
                <a:latin typeface="Verdana" pitchFamily="34" charset="0"/>
              </a:defRPr>
            </a:lvl8pPr>
            <a:lvl9pPr marL="3885819" indent="-228578" defTabSz="988916" eaLnBrk="0" fontAlgn="base" hangingPunct="0">
              <a:spcBef>
                <a:spcPct val="0"/>
              </a:spcBef>
              <a:spcAft>
                <a:spcPct val="0"/>
              </a:spcAft>
              <a:defRPr sz="2400">
                <a:solidFill>
                  <a:schemeClr val="tx1"/>
                </a:solidFill>
                <a:latin typeface="Verdana" pitchFamily="34" charset="0"/>
              </a:defRPr>
            </a:lvl9pPr>
          </a:lstStyle>
          <a:p>
            <a:fld id="{9528A60C-3565-4EDF-B553-74069D25CBA8}" type="slidenum">
              <a:rPr lang="en-US" sz="1300">
                <a:solidFill>
                  <a:prstClr val="black"/>
                </a:solidFill>
              </a:rPr>
              <a:pPr/>
              <a:t>6</a:t>
            </a:fld>
            <a:endParaRPr lang="en-US" sz="1300">
              <a:solidFill>
                <a:prstClr val="black"/>
              </a:solidFill>
            </a:endParaRPr>
          </a:p>
        </p:txBody>
      </p:sp>
    </p:spTree>
    <p:extLst>
      <p:ext uri="{BB962C8B-B14F-4D97-AF65-F5344CB8AC3E}">
        <p14:creationId xmlns:p14="http://schemas.microsoft.com/office/powerpoint/2010/main" val="361563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altLang="en-US" sz="1300" smtClean="0">
                <a:solidFill>
                  <a:srgbClr val="000000"/>
                </a:solidFill>
              </a:rPr>
              <a:t>S. Tokár, UK FMFI, Jan 2005</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1CB7B1D5-CF38-416B-8108-8FC091D8C3AF}" type="slidenum">
              <a:rPr lang="en-US" altLang="en-US" sz="1300" smtClean="0">
                <a:solidFill>
                  <a:srgbClr val="000000"/>
                </a:solidFill>
              </a:rPr>
              <a:pPr/>
              <a:t>9</a:t>
            </a:fld>
            <a:endParaRPr lang="en-US" altLang="en-US" sz="1300" smtClean="0">
              <a:solidFill>
                <a:srgbClr val="000000"/>
              </a:solidFill>
            </a:endParaRPr>
          </a:p>
        </p:txBody>
      </p:sp>
      <p:sp>
        <p:nvSpPr>
          <p:cNvPr id="43012" name="Rectangle 2"/>
          <p:cNvSpPr>
            <a:spLocks noGrp="1" noRot="1" noChangeAspect="1" noChangeArrowheads="1" noTextEdit="1"/>
          </p:cNvSpPr>
          <p:nvPr>
            <p:ph type="sldImg"/>
          </p:nvPr>
        </p:nvSpPr>
        <p:spPr>
          <a:solidFill>
            <a:srgbClr val="FFFFFF"/>
          </a:solidFill>
          <a:ln/>
        </p:spPr>
      </p:sp>
      <p:sp>
        <p:nvSpPr>
          <p:cNvPr id="43013"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The Central solenoid is designed to provide  an axial magnetic filed of 2T at the center of tracking volume it is for inner detector. It is in front of EM calorimeter.  The central solenoid is surrounded by 3 large scale air-core </a:t>
            </a:r>
            <a:r>
              <a:rPr lang="en-US" altLang="en-US" dirty="0" err="1" smtClean="0"/>
              <a:t>toroids</a:t>
            </a:r>
            <a:r>
              <a:rPr lang="en-US" altLang="en-US" dirty="0" smtClean="0"/>
              <a:t> generating magnetic field for the </a:t>
            </a:r>
            <a:r>
              <a:rPr lang="en-US" altLang="en-US" dirty="0" err="1" smtClean="0"/>
              <a:t>muon</a:t>
            </a:r>
            <a:r>
              <a:rPr lang="en-US" altLang="en-US" dirty="0" smtClean="0"/>
              <a:t> spectrometer.</a:t>
            </a:r>
            <a:endParaRPr lang="sk-SK" altLang="en-US" dirty="0" smtClean="0"/>
          </a:p>
          <a:p>
            <a:r>
              <a:rPr lang="sk-SK" altLang="en-US" b="1" dirty="0" err="1" smtClean="0"/>
              <a:t>Bunch</a:t>
            </a:r>
            <a:r>
              <a:rPr lang="sk-SK" altLang="en-US" b="1" dirty="0" smtClean="0"/>
              <a:t> </a:t>
            </a:r>
            <a:r>
              <a:rPr lang="sk-SK" altLang="en-US" b="1" dirty="0" err="1" smtClean="0"/>
              <a:t>spacing</a:t>
            </a:r>
            <a:r>
              <a:rPr lang="sk-SK" altLang="en-US" dirty="0" smtClean="0"/>
              <a:t>: 25 </a:t>
            </a:r>
            <a:r>
              <a:rPr lang="sk-SK" altLang="en-US" dirty="0" err="1" smtClean="0"/>
              <a:t>ns</a:t>
            </a:r>
            <a:r>
              <a:rPr lang="sk-SK" altLang="en-US" dirty="0" smtClean="0"/>
              <a:t> </a:t>
            </a:r>
            <a:r>
              <a:rPr lang="sk-SK" altLang="en-US" baseline="0" dirty="0" smtClean="0"/>
              <a:t> -- </a:t>
            </a:r>
            <a:r>
              <a:rPr lang="sk-SK" altLang="en-US" b="1" baseline="0" dirty="0" err="1" smtClean="0"/>
              <a:t>bunch</a:t>
            </a:r>
            <a:r>
              <a:rPr lang="sk-SK" altLang="en-US" b="1" baseline="0" dirty="0" smtClean="0"/>
              <a:t> </a:t>
            </a:r>
            <a:r>
              <a:rPr lang="sk-SK" altLang="en-US" b="1" baseline="0" dirty="0" err="1" smtClean="0"/>
              <a:t>distance</a:t>
            </a:r>
            <a:r>
              <a:rPr lang="sk-SK" altLang="en-US" baseline="0" dirty="0" smtClean="0"/>
              <a:t>: 7 m</a:t>
            </a:r>
            <a:endParaRPr lang="sk-SK" altLang="en-US" dirty="0" smtClean="0"/>
          </a:p>
          <a:p>
            <a:endParaRPr lang="en-US" altLang="en-US" dirty="0" smtClean="0"/>
          </a:p>
        </p:txBody>
      </p:sp>
    </p:spTree>
    <p:extLst>
      <p:ext uri="{BB962C8B-B14F-4D97-AF65-F5344CB8AC3E}">
        <p14:creationId xmlns:p14="http://schemas.microsoft.com/office/powerpoint/2010/main" val="267990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1" dirty="0" smtClean="0"/>
              <a:t>Adam</a:t>
            </a:r>
            <a:r>
              <a:rPr lang="sk-SK" b="1" baseline="0" dirty="0" smtClean="0"/>
              <a:t> Frank </a:t>
            </a:r>
            <a:r>
              <a:rPr lang="sk-SK" baseline="0" dirty="0" smtClean="0"/>
              <a:t>– </a:t>
            </a:r>
            <a:r>
              <a:rPr lang="en-US" baseline="0" dirty="0" smtClean="0"/>
              <a:t>an American physicist, astronomer, and writer. His scientific research has focused on computational astrophysics with an emphasis on star formation and late stages of stellar evolution</a:t>
            </a:r>
            <a:r>
              <a:rPr lang="sk-SK"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sk-SK" b="1" baseline="0" dirty="0" smtClean="0"/>
              <a:t>Mar</a:t>
            </a:r>
            <a:r>
              <a:rPr lang="en-US" b="1" baseline="0" dirty="0" err="1" smtClean="0"/>
              <a:t>celo</a:t>
            </a:r>
            <a:r>
              <a:rPr lang="en-US" b="1" baseline="0" dirty="0" smtClean="0"/>
              <a:t> </a:t>
            </a:r>
            <a:r>
              <a:rPr lang="en-US" b="1" baseline="0" dirty="0" err="1" smtClean="0"/>
              <a:t>Gleiser</a:t>
            </a:r>
            <a:r>
              <a:rPr lang="en-US" b="1" baseline="0" dirty="0" smtClean="0"/>
              <a:t> </a:t>
            </a:r>
            <a:r>
              <a:rPr lang="en-US" baseline="0" dirty="0" smtClean="0"/>
              <a:t>- </a:t>
            </a:r>
            <a:r>
              <a:rPr lang="en-US" baseline="0" dirty="0" err="1" smtClean="0"/>
              <a:t>theoretický</a:t>
            </a:r>
            <a:r>
              <a:rPr lang="en-US" baseline="0" dirty="0" smtClean="0"/>
              <a:t> </a:t>
            </a:r>
            <a:r>
              <a:rPr lang="en-US" baseline="0" dirty="0" err="1" smtClean="0"/>
              <a:t>fyzik</a:t>
            </a:r>
            <a:r>
              <a:rPr lang="en-US" baseline="0" dirty="0" smtClean="0"/>
              <a:t>, particle cosmology, Dartmouth College (mixing the physics of the very smallest constituents of the universe with the </a:t>
            </a:r>
            <a:r>
              <a:rPr lang="en-US" dirty="0" smtClean="0"/>
              <a:t>physics of the universe as a whole</a:t>
            </a:r>
            <a:r>
              <a:rPr lang="sk-SK" dirty="0" smtClean="0"/>
              <a:t>).</a:t>
            </a:r>
            <a:endParaRPr lang="en-US" dirty="0" smtClean="0"/>
          </a:p>
          <a:p>
            <a:r>
              <a:rPr lang="sk-SK" b="1" dirty="0" err="1" smtClean="0"/>
              <a:t>Gavin</a:t>
            </a:r>
            <a:r>
              <a:rPr lang="sk-SK" b="1" dirty="0" smtClean="0"/>
              <a:t> </a:t>
            </a:r>
            <a:r>
              <a:rPr lang="sk-SK" b="1" dirty="0" err="1" smtClean="0"/>
              <a:t>Phillip</a:t>
            </a:r>
            <a:r>
              <a:rPr lang="sk-SK" b="1" dirty="0" smtClean="0"/>
              <a:t> </a:t>
            </a:r>
            <a:r>
              <a:rPr lang="sk-SK" b="1" dirty="0" err="1" smtClean="0"/>
              <a:t>Salam</a:t>
            </a:r>
            <a:r>
              <a:rPr lang="en-US" baseline="0" dirty="0" smtClean="0"/>
              <a:t> </a:t>
            </a:r>
            <a:r>
              <a:rPr lang="sk-SK" baseline="0" dirty="0" err="1" smtClean="0"/>
              <a:t>is</a:t>
            </a:r>
            <a:r>
              <a:rPr lang="sk-SK" baseline="0" dirty="0" smtClean="0"/>
              <a:t> </a:t>
            </a:r>
            <a:r>
              <a:rPr lang="en-US" baseline="0" dirty="0" smtClean="0"/>
              <a:t>a theoretical particle physicist and a Senior Research Fellow at All Souls College as well as a senior member of staff at CERN in Geneva. His research investigates the strong interaction of Quantum </a:t>
            </a:r>
            <a:r>
              <a:rPr lang="en-US" baseline="0" dirty="0" err="1" smtClean="0"/>
              <a:t>Chromodynamics</a:t>
            </a:r>
            <a:r>
              <a:rPr lang="en-US" baseline="0" dirty="0" smtClean="0"/>
              <a:t> (QCD), the theory of quarks and gluons</a:t>
            </a:r>
            <a:r>
              <a:rPr lang="sk-SK" baseline="0" dirty="0" smtClean="0"/>
              <a:t>.</a:t>
            </a:r>
          </a:p>
          <a:p>
            <a:r>
              <a:rPr lang="sk-SK" baseline="0" dirty="0" smtClean="0"/>
              <a:t>... Napriek </a:t>
            </a:r>
            <a:r>
              <a:rPr lang="sk-SK" baseline="0" dirty="0" err="1" smtClean="0"/>
              <a:t>glorióle</a:t>
            </a:r>
            <a:r>
              <a:rPr lang="sk-SK" baseline="0" dirty="0" smtClean="0"/>
              <a:t> potvrdenia jeho správnosti</a:t>
            </a:r>
            <a:endParaRPr lang="en-US" dirty="0"/>
          </a:p>
        </p:txBody>
      </p:sp>
      <p:sp>
        <p:nvSpPr>
          <p:cNvPr id="4" name="Footer Placeholder 3"/>
          <p:cNvSpPr>
            <a:spLocks noGrp="1"/>
          </p:cNvSpPr>
          <p:nvPr>
            <p:ph type="ftr" sz="quarter" idx="10"/>
          </p:nvPr>
        </p:nvSpPr>
        <p:spPr/>
        <p:txBody>
          <a:bodyPr/>
          <a:lstStyle/>
          <a:p>
            <a:pPr>
              <a:defRPr/>
            </a:pPr>
            <a:r>
              <a:rPr lang="en-US" smtClean="0"/>
              <a:t>S. Tokár, UK FMFI, Jan 2005</a:t>
            </a:r>
            <a:endParaRPr lang="en-US"/>
          </a:p>
        </p:txBody>
      </p:sp>
      <p:sp>
        <p:nvSpPr>
          <p:cNvPr id="5" name="Slide Number Placeholder 4"/>
          <p:cNvSpPr>
            <a:spLocks noGrp="1"/>
          </p:cNvSpPr>
          <p:nvPr>
            <p:ph type="sldNum" sz="quarter" idx="11"/>
          </p:nvPr>
        </p:nvSpPr>
        <p:spPr/>
        <p:txBody>
          <a:bodyPr/>
          <a:lstStyle/>
          <a:p>
            <a:pPr>
              <a:defRPr/>
            </a:pPr>
            <a:fld id="{22680254-56FC-4675-9762-FDC19020B76D}" type="slidenum">
              <a:rPr lang="en-US" smtClean="0"/>
              <a:pPr>
                <a:defRPr/>
              </a:pPr>
              <a:t>10</a:t>
            </a:fld>
            <a:endParaRPr lang="en-US"/>
          </a:p>
        </p:txBody>
      </p:sp>
    </p:spTree>
    <p:extLst>
      <p:ext uri="{BB962C8B-B14F-4D97-AF65-F5344CB8AC3E}">
        <p14:creationId xmlns:p14="http://schemas.microsoft.com/office/powerpoint/2010/main" val="170290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US" dirty="0"/>
          </a:p>
        </p:txBody>
      </p:sp>
      <p:sp>
        <p:nvSpPr>
          <p:cNvPr id="4" name="Zástupný symbol päty 3"/>
          <p:cNvSpPr>
            <a:spLocks noGrp="1"/>
          </p:cNvSpPr>
          <p:nvPr>
            <p:ph type="ftr" sz="quarter" idx="10"/>
          </p:nvPr>
        </p:nvSpPr>
        <p:spPr/>
        <p:txBody>
          <a:bodyPr/>
          <a:lstStyle/>
          <a:p>
            <a:pPr>
              <a:defRPr/>
            </a:pPr>
            <a:r>
              <a:rPr lang="en-US" smtClean="0"/>
              <a:t>S. Tokár, UK FMFI, Jan 2005</a:t>
            </a:r>
            <a:endParaRPr lang="en-US"/>
          </a:p>
        </p:txBody>
      </p:sp>
      <p:sp>
        <p:nvSpPr>
          <p:cNvPr id="5" name="Zástupný symbol čísla snímky 4"/>
          <p:cNvSpPr>
            <a:spLocks noGrp="1"/>
          </p:cNvSpPr>
          <p:nvPr>
            <p:ph type="sldNum" sz="quarter" idx="11"/>
          </p:nvPr>
        </p:nvSpPr>
        <p:spPr/>
        <p:txBody>
          <a:bodyPr/>
          <a:lstStyle/>
          <a:p>
            <a:pPr>
              <a:defRPr/>
            </a:pPr>
            <a:fld id="{22680254-56FC-4675-9762-FDC19020B76D}" type="slidenum">
              <a:rPr lang="en-US" smtClean="0"/>
              <a:pPr>
                <a:defRPr/>
              </a:pPr>
              <a:t>11</a:t>
            </a:fld>
            <a:endParaRPr lang="en-US"/>
          </a:p>
        </p:txBody>
      </p:sp>
    </p:spTree>
    <p:extLst>
      <p:ext uri="{BB962C8B-B14F-4D97-AF65-F5344CB8AC3E}">
        <p14:creationId xmlns:p14="http://schemas.microsoft.com/office/powerpoint/2010/main" val="283638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r>
              <a:rPr lang="en-US" altLang="en-US" sz="1300" smtClean="0"/>
              <a:t>S. Tokár, UK FMFI, Jan 2005</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a:solidFill>
                  <a:schemeClr val="tx1"/>
                </a:solidFill>
                <a:latin typeface="Verdana" pitchFamily="34" charset="0"/>
              </a:defRPr>
            </a:lvl1pPr>
            <a:lvl2pPr marL="742950" indent="-285750" defTabSz="989013">
              <a:defRPr sz="2400">
                <a:solidFill>
                  <a:schemeClr val="tx1"/>
                </a:solidFill>
                <a:latin typeface="Verdana" pitchFamily="34" charset="0"/>
              </a:defRPr>
            </a:lvl2pPr>
            <a:lvl3pPr marL="1143000" indent="-228600" defTabSz="989013">
              <a:defRPr sz="2400">
                <a:solidFill>
                  <a:schemeClr val="tx1"/>
                </a:solidFill>
                <a:latin typeface="Verdana" pitchFamily="34" charset="0"/>
              </a:defRPr>
            </a:lvl3pPr>
            <a:lvl4pPr marL="1600200" indent="-228600" defTabSz="989013">
              <a:defRPr sz="2400">
                <a:solidFill>
                  <a:schemeClr val="tx1"/>
                </a:solidFill>
                <a:latin typeface="Verdana" pitchFamily="34" charset="0"/>
              </a:defRPr>
            </a:lvl4pPr>
            <a:lvl5pPr marL="2057400" indent="-228600" defTabSz="989013">
              <a:defRPr sz="2400">
                <a:solidFill>
                  <a:schemeClr val="tx1"/>
                </a:solidFill>
                <a:latin typeface="Verdana" pitchFamily="34" charset="0"/>
              </a:defRPr>
            </a:lvl5pPr>
            <a:lvl6pPr marL="2514600" indent="-228600" defTabSz="989013" eaLnBrk="0" fontAlgn="base" hangingPunct="0">
              <a:spcBef>
                <a:spcPct val="0"/>
              </a:spcBef>
              <a:spcAft>
                <a:spcPct val="0"/>
              </a:spcAft>
              <a:defRPr sz="2400">
                <a:solidFill>
                  <a:schemeClr val="tx1"/>
                </a:solidFill>
                <a:latin typeface="Verdana" pitchFamily="34" charset="0"/>
              </a:defRPr>
            </a:lvl6pPr>
            <a:lvl7pPr marL="2971800" indent="-228600" defTabSz="989013" eaLnBrk="0" fontAlgn="base" hangingPunct="0">
              <a:spcBef>
                <a:spcPct val="0"/>
              </a:spcBef>
              <a:spcAft>
                <a:spcPct val="0"/>
              </a:spcAft>
              <a:defRPr sz="2400">
                <a:solidFill>
                  <a:schemeClr val="tx1"/>
                </a:solidFill>
                <a:latin typeface="Verdana" pitchFamily="34" charset="0"/>
              </a:defRPr>
            </a:lvl7pPr>
            <a:lvl8pPr marL="3429000" indent="-228600" defTabSz="989013" eaLnBrk="0" fontAlgn="base" hangingPunct="0">
              <a:spcBef>
                <a:spcPct val="0"/>
              </a:spcBef>
              <a:spcAft>
                <a:spcPct val="0"/>
              </a:spcAft>
              <a:defRPr sz="2400">
                <a:solidFill>
                  <a:schemeClr val="tx1"/>
                </a:solidFill>
                <a:latin typeface="Verdana" pitchFamily="34" charset="0"/>
              </a:defRPr>
            </a:lvl8pPr>
            <a:lvl9pPr marL="3886200" indent="-228600" defTabSz="989013" eaLnBrk="0" fontAlgn="base" hangingPunct="0">
              <a:spcBef>
                <a:spcPct val="0"/>
              </a:spcBef>
              <a:spcAft>
                <a:spcPct val="0"/>
              </a:spcAft>
              <a:defRPr sz="2400">
                <a:solidFill>
                  <a:schemeClr val="tx1"/>
                </a:solidFill>
                <a:latin typeface="Verdana" pitchFamily="34" charset="0"/>
              </a:defRPr>
            </a:lvl9pPr>
          </a:lstStyle>
          <a:p>
            <a:fld id="{708094EF-2550-4746-9A53-3B1C97E815F8}" type="slidenum">
              <a:rPr lang="en-US" altLang="en-US" sz="1300" smtClean="0"/>
              <a:pPr/>
              <a:t>15</a:t>
            </a:fld>
            <a:endParaRPr lang="en-US" altLang="en-US" sz="1300" smtClean="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dirty="0" smtClean="0"/>
          </a:p>
        </p:txBody>
      </p:sp>
    </p:spTree>
    <p:extLst>
      <p:ext uri="{BB962C8B-B14F-4D97-AF65-F5344CB8AC3E}">
        <p14:creationId xmlns:p14="http://schemas.microsoft.com/office/powerpoint/2010/main" val="99360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most important missing NNLO piece for the</a:t>
            </a:r>
          </a:p>
          <a:p>
            <a:r>
              <a:rPr lang="en-US" sz="1300" dirty="0"/>
              <a:t>vacuum stability analysis are the two-loop threshold corrections to </a:t>
            </a:r>
            <a:r>
              <a:rPr lang="en-US" sz="1300" dirty="0">
                <a:sym typeface="Symbol"/>
              </a:rPr>
              <a:t></a:t>
            </a:r>
            <a:r>
              <a:rPr lang="en-US" sz="1300" dirty="0"/>
              <a:t> at the weak scale due</a:t>
            </a:r>
          </a:p>
          <a:p>
            <a:r>
              <a:rPr lang="en-US" sz="1300" dirty="0"/>
              <a:t>to QCD and top Yukawa interactions, because such couplings are sizable at low energy</a:t>
            </a:r>
            <a:r>
              <a:rPr lang="en-US" sz="1300" dirty="0" smtClean="0"/>
              <a:t>.</a:t>
            </a:r>
            <a:endParaRPr lang="sk-SK" sz="1300" dirty="0" smtClean="0"/>
          </a:p>
          <a:p>
            <a:pPr marL="171450" indent="-171450">
              <a:buFont typeface="Symbol" panose="05050102010706020507" pitchFamily="18" charset="2"/>
              <a:buChar char="Þ"/>
            </a:pPr>
            <a:r>
              <a:rPr lang="sk-SK" dirty="0" smtClean="0"/>
              <a:t>F</a:t>
            </a:r>
            <a:r>
              <a:rPr lang="en-US" dirty="0" err="1" smtClean="0"/>
              <a:t>inite</a:t>
            </a:r>
            <a:r>
              <a:rPr lang="en-US" dirty="0" smtClean="0"/>
              <a:t> temperature radiative corrections typically add terms</a:t>
            </a:r>
            <a:r>
              <a:rPr lang="sk-SK" dirty="0" smtClean="0"/>
              <a:t> </a:t>
            </a:r>
            <a:r>
              <a:rPr lang="en-US" dirty="0" smtClean="0"/>
              <a:t>to the potential of the form φ</a:t>
            </a:r>
            <a:r>
              <a:rPr lang="en-US" baseline="30000" dirty="0" smtClean="0"/>
              <a:t>2</a:t>
            </a:r>
            <a:r>
              <a:rPr lang="en-US" dirty="0" smtClean="0"/>
              <a:t>T</a:t>
            </a:r>
            <a:r>
              <a:rPr lang="en-US" baseline="30000" dirty="0" smtClean="0"/>
              <a:t>2</a:t>
            </a:r>
            <a:r>
              <a:rPr lang="en-US" dirty="0" smtClean="0"/>
              <a:t>.</a:t>
            </a:r>
            <a:r>
              <a:rPr lang="sk-SK" dirty="0" smtClean="0"/>
              <a:t> </a:t>
            </a:r>
          </a:p>
          <a:p>
            <a:r>
              <a:rPr lang="en-US" sz="1200" b="0" i="0" u="none" strike="noStrike" kern="1200" baseline="0" dirty="0" smtClean="0">
                <a:solidFill>
                  <a:schemeClr val="tx1"/>
                </a:solidFill>
                <a:latin typeface="Times New Roman" pitchFamily="18" charset="0"/>
                <a:ea typeface="+mn-ea"/>
                <a:cs typeface="+mn-cs"/>
              </a:rPr>
              <a:t>Thus, at very high temperatures, </a:t>
            </a:r>
            <a:r>
              <a:rPr lang="sk-SK"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smtClean="0">
                <a:solidFill>
                  <a:schemeClr val="tx1"/>
                </a:solidFill>
                <a:latin typeface="Times New Roman" pitchFamily="18" charset="0"/>
                <a:ea typeface="+mn-ea"/>
                <a:cs typeface="+mn-cs"/>
              </a:rPr>
              <a:t>the symmetry is</a:t>
            </a:r>
            <a:r>
              <a:rPr lang="sk-SK"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smtClean="0">
                <a:solidFill>
                  <a:schemeClr val="tx1"/>
                </a:solidFill>
                <a:latin typeface="Times New Roman" pitchFamily="18" charset="0"/>
                <a:ea typeface="+mn-ea"/>
                <a:cs typeface="+mn-cs"/>
              </a:rPr>
              <a:t>restored and &lt;</a:t>
            </a:r>
            <a:r>
              <a:rPr lang="el-GR" sz="1200" b="0" i="0" u="none" strike="noStrike" kern="1200" baseline="0" dirty="0" smtClean="0">
                <a:solidFill>
                  <a:schemeClr val="tx1"/>
                </a:solidFill>
                <a:latin typeface="Times New Roman" pitchFamily="18" charset="0"/>
                <a:ea typeface="+mn-ea"/>
                <a:cs typeface="+mn-cs"/>
              </a:rPr>
              <a:t>φ</a:t>
            </a:r>
            <a:r>
              <a:rPr lang="en-US" sz="1200" b="0" i="0" u="none" strike="noStrike" kern="1200" baseline="0" dirty="0" smtClean="0">
                <a:solidFill>
                  <a:schemeClr val="tx1"/>
                </a:solidFill>
                <a:latin typeface="Times New Roman" pitchFamily="18" charset="0"/>
                <a:ea typeface="+mn-ea"/>
                <a:cs typeface="+mn-cs"/>
              </a:rPr>
              <a:t>&gt; = 0. As the Universe cools, depending on the details of the potential, symmetry breaking will occur </a:t>
            </a:r>
            <a:endParaRPr lang="en-US" dirty="0"/>
          </a:p>
        </p:txBody>
      </p:sp>
      <p:sp>
        <p:nvSpPr>
          <p:cNvPr id="4" name="Footer Placeholder 3"/>
          <p:cNvSpPr>
            <a:spLocks noGrp="1"/>
          </p:cNvSpPr>
          <p:nvPr>
            <p:ph type="ftr" sz="quarter" idx="10"/>
          </p:nvPr>
        </p:nvSpPr>
        <p:spPr/>
        <p:txBody>
          <a:bodyPr/>
          <a:lstStyle/>
          <a:p>
            <a:pPr>
              <a:defRPr/>
            </a:pPr>
            <a:r>
              <a:rPr lang="en-US" smtClean="0"/>
              <a:t>S. Tokar, RTN Wshop 2006, Prague</a:t>
            </a:r>
            <a:endParaRPr lang="en-US"/>
          </a:p>
        </p:txBody>
      </p:sp>
      <p:sp>
        <p:nvSpPr>
          <p:cNvPr id="5" name="Slide Number Placeholder 4"/>
          <p:cNvSpPr>
            <a:spLocks noGrp="1"/>
          </p:cNvSpPr>
          <p:nvPr>
            <p:ph type="sldNum" sz="quarter" idx="11"/>
          </p:nvPr>
        </p:nvSpPr>
        <p:spPr/>
        <p:txBody>
          <a:bodyPr/>
          <a:lstStyle/>
          <a:p>
            <a:pPr>
              <a:defRPr/>
            </a:pPr>
            <a:fld id="{76B41CBC-CEF1-4E09-BD8A-07CCFDB55012}" type="slidenum">
              <a:rPr lang="en-US" smtClean="0"/>
              <a:pPr>
                <a:defRPr/>
              </a:pPr>
              <a:t>16</a:t>
            </a:fld>
            <a:endParaRPr lang="en-US"/>
          </a:p>
        </p:txBody>
      </p:sp>
    </p:spTree>
    <p:extLst>
      <p:ext uri="{BB962C8B-B14F-4D97-AF65-F5344CB8AC3E}">
        <p14:creationId xmlns:p14="http://schemas.microsoft.com/office/powerpoint/2010/main" val="187310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E0C897-D5AD-49FC-8AFA-10C067771F9A}" type="datetime1">
              <a:rPr lang="en-CA" smtClean="0"/>
              <a:t>2022-06-26</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13CE1BD-578F-4304-AC3B-C249B7CB6B84}" type="slidenum">
              <a:rPr lang="en-CA"/>
              <a:pPr>
                <a:defRPr/>
              </a:pPr>
              <a:t>‹#›</a:t>
            </a:fld>
            <a:endParaRPr lang="en-CA"/>
          </a:p>
        </p:txBody>
      </p:sp>
    </p:spTree>
    <p:extLst>
      <p:ext uri="{BB962C8B-B14F-4D97-AF65-F5344CB8AC3E}">
        <p14:creationId xmlns:p14="http://schemas.microsoft.com/office/powerpoint/2010/main" val="133900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3E48F3-966D-47BD-887D-79EECE0E9ADC}" type="datetime1">
              <a:rPr lang="en-CA" smtClean="0"/>
              <a:t>2022-06-26</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2D98B07-0ECA-481B-9231-8939FAED8505}" type="slidenum">
              <a:rPr lang="en-CA"/>
              <a:pPr>
                <a:defRPr/>
              </a:pPr>
              <a:t>‹#›</a:t>
            </a:fld>
            <a:endParaRPr lang="en-CA"/>
          </a:p>
        </p:txBody>
      </p:sp>
    </p:spTree>
    <p:extLst>
      <p:ext uri="{BB962C8B-B14F-4D97-AF65-F5344CB8AC3E}">
        <p14:creationId xmlns:p14="http://schemas.microsoft.com/office/powerpoint/2010/main" val="381819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8D0414-9DFC-49DB-80D8-DAB470F6DFA3}" type="datetime1">
              <a:rPr lang="en-CA" smtClean="0"/>
              <a:t>2022-06-26</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C8308E5-9F5F-4A4E-A4EE-4A2E6D92AE06}" type="slidenum">
              <a:rPr lang="en-CA"/>
              <a:pPr>
                <a:defRPr/>
              </a:pPr>
              <a:t>‹#›</a:t>
            </a:fld>
            <a:endParaRPr lang="en-CA"/>
          </a:p>
        </p:txBody>
      </p:sp>
    </p:spTree>
    <p:extLst>
      <p:ext uri="{BB962C8B-B14F-4D97-AF65-F5344CB8AC3E}">
        <p14:creationId xmlns:p14="http://schemas.microsoft.com/office/powerpoint/2010/main" val="201065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04800" y="1219200"/>
            <a:ext cx="4191000" cy="4876800"/>
          </a:xfrm>
        </p:spPr>
        <p:txBody>
          <a:bodyPr/>
          <a:lstStyle/>
          <a:p>
            <a:pPr lvl="0"/>
            <a:endParaRPr lang="en-US" noProof="0" smtClean="0"/>
          </a:p>
        </p:txBody>
      </p:sp>
      <p:sp>
        <p:nvSpPr>
          <p:cNvPr id="4" name="Text Placeholder 3"/>
          <p:cNvSpPr>
            <a:spLocks noGrp="1"/>
          </p:cNvSpPr>
          <p:nvPr>
            <p:ph type="body" sz="half" idx="2"/>
          </p:nvPr>
        </p:nvSpPr>
        <p:spPr>
          <a:xfrm>
            <a:off x="4648200" y="12192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CB3F207-0BF8-4AEF-8C67-07789E0642EF}" type="datetime1">
              <a:rPr lang="en-CA" smtClean="0"/>
              <a:t>2022-06-26</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EF90FEB-5E33-43EE-89EA-961BDD778154}" type="slidenum">
              <a:rPr lang="en-CA"/>
              <a:pPr>
                <a:defRPr/>
              </a:pPr>
              <a:t>‹#›</a:t>
            </a:fld>
            <a:endParaRPr lang="en-CA"/>
          </a:p>
        </p:txBody>
      </p:sp>
    </p:spTree>
    <p:extLst>
      <p:ext uri="{BB962C8B-B14F-4D97-AF65-F5344CB8AC3E}">
        <p14:creationId xmlns:p14="http://schemas.microsoft.com/office/powerpoint/2010/main" val="40237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FE6966-88B2-4798-B2C8-02250D180063}" type="datetime1">
              <a:rPr lang="en-CA" smtClean="0"/>
              <a:t>2022-06-26</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CA2FF6F-A4FD-42FB-A688-0B9B056F1028}" type="slidenum">
              <a:rPr lang="en-CA"/>
              <a:pPr>
                <a:defRPr/>
              </a:pPr>
              <a:t>‹#›</a:t>
            </a:fld>
            <a:endParaRPr lang="en-CA"/>
          </a:p>
        </p:txBody>
      </p:sp>
    </p:spTree>
    <p:extLst>
      <p:ext uri="{BB962C8B-B14F-4D97-AF65-F5344CB8AC3E}">
        <p14:creationId xmlns:p14="http://schemas.microsoft.com/office/powerpoint/2010/main" val="23127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535D455-D2F5-469F-8D71-78F08D94DF62}" type="datetime1">
              <a:rPr lang="en-CA" smtClean="0"/>
              <a:t>2022-06-26</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E7339F8-05B2-4DE0-B0BD-FBDC316D1B04}" type="slidenum">
              <a:rPr lang="en-CA"/>
              <a:pPr>
                <a:defRPr/>
              </a:pPr>
              <a:t>‹#›</a:t>
            </a:fld>
            <a:endParaRPr lang="en-CA"/>
          </a:p>
        </p:txBody>
      </p:sp>
    </p:spTree>
    <p:extLst>
      <p:ext uri="{BB962C8B-B14F-4D97-AF65-F5344CB8AC3E}">
        <p14:creationId xmlns:p14="http://schemas.microsoft.com/office/powerpoint/2010/main" val="13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45743C2-C8C6-4131-A718-F0365FE69A37}" type="datetime1">
              <a:rPr lang="en-CA" smtClean="0"/>
              <a:t>2022-06-26</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AD362F5-5B76-4ED1-9518-F639F991F890}" type="slidenum">
              <a:rPr lang="en-CA"/>
              <a:pPr>
                <a:defRPr/>
              </a:pPr>
              <a:t>‹#›</a:t>
            </a:fld>
            <a:endParaRPr lang="en-CA"/>
          </a:p>
        </p:txBody>
      </p:sp>
    </p:spTree>
    <p:extLst>
      <p:ext uri="{BB962C8B-B14F-4D97-AF65-F5344CB8AC3E}">
        <p14:creationId xmlns:p14="http://schemas.microsoft.com/office/powerpoint/2010/main" val="288732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E4A325E-54A4-430E-87E2-CA9F8A137996}" type="datetime1">
              <a:rPr lang="en-CA" smtClean="0"/>
              <a:t>2022-06-26</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D94BB573-38D1-4614-A0E0-633177E395AA}" type="slidenum">
              <a:rPr lang="en-CA"/>
              <a:pPr>
                <a:defRPr/>
              </a:pPr>
              <a:t>‹#›</a:t>
            </a:fld>
            <a:endParaRPr lang="en-CA"/>
          </a:p>
        </p:txBody>
      </p:sp>
    </p:spTree>
    <p:extLst>
      <p:ext uri="{BB962C8B-B14F-4D97-AF65-F5344CB8AC3E}">
        <p14:creationId xmlns:p14="http://schemas.microsoft.com/office/powerpoint/2010/main" val="56074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1B0074B-9ADE-4EED-8491-A40CD14DC7B0}" type="datetime1">
              <a:rPr lang="en-CA" smtClean="0"/>
              <a:t>2022-06-26</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CA94D8C-4689-48FF-A150-A19601B4546C}" type="slidenum">
              <a:rPr lang="en-CA"/>
              <a:pPr>
                <a:defRPr/>
              </a:pPr>
              <a:t>‹#›</a:t>
            </a:fld>
            <a:endParaRPr lang="en-CA"/>
          </a:p>
        </p:txBody>
      </p:sp>
    </p:spTree>
    <p:extLst>
      <p:ext uri="{BB962C8B-B14F-4D97-AF65-F5344CB8AC3E}">
        <p14:creationId xmlns:p14="http://schemas.microsoft.com/office/powerpoint/2010/main" val="16580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A7A43C-CE44-456E-B4FC-B275E6D9A35F}" type="datetime1">
              <a:rPr lang="en-CA" smtClean="0"/>
              <a:t>2022-06-26</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3DBC64FD-3AEC-43FB-BC67-F2E464472950}" type="slidenum">
              <a:rPr lang="en-CA"/>
              <a:pPr>
                <a:defRPr/>
              </a:pPr>
              <a:t>‹#›</a:t>
            </a:fld>
            <a:endParaRPr lang="en-CA"/>
          </a:p>
        </p:txBody>
      </p:sp>
    </p:spTree>
    <p:extLst>
      <p:ext uri="{BB962C8B-B14F-4D97-AF65-F5344CB8AC3E}">
        <p14:creationId xmlns:p14="http://schemas.microsoft.com/office/powerpoint/2010/main" val="54040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6D763D-07C6-4649-AC13-A57EBA660AA4}" type="datetime1">
              <a:rPr lang="en-CA" smtClean="0"/>
              <a:t>2022-06-26</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161FA336-261F-462B-BAC0-40E3B7B25C79}" type="slidenum">
              <a:rPr lang="en-CA"/>
              <a:pPr>
                <a:defRPr/>
              </a:pPr>
              <a:t>‹#›</a:t>
            </a:fld>
            <a:endParaRPr lang="en-CA"/>
          </a:p>
        </p:txBody>
      </p:sp>
    </p:spTree>
    <p:extLst>
      <p:ext uri="{BB962C8B-B14F-4D97-AF65-F5344CB8AC3E}">
        <p14:creationId xmlns:p14="http://schemas.microsoft.com/office/powerpoint/2010/main" val="92899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EA70755-B963-4051-B305-AF8A450FEF19}" type="datetime1">
              <a:rPr lang="en-CA" smtClean="0"/>
              <a:t>2022-06-26</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Časticová fyzika a svet okolo nás, S. Tokár</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02FA4E0A-2440-4B56-B177-99736FBFDD65}" type="slidenum">
              <a:rPr lang="en-CA"/>
              <a:pPr>
                <a:defRPr/>
              </a:pPr>
              <a:t>‹#›</a:t>
            </a:fld>
            <a:endParaRPr lang="en-CA"/>
          </a:p>
        </p:txBody>
      </p:sp>
    </p:spTree>
    <p:extLst>
      <p:ext uri="{BB962C8B-B14F-4D97-AF65-F5344CB8AC3E}">
        <p14:creationId xmlns:p14="http://schemas.microsoft.com/office/powerpoint/2010/main" val="351014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85800"/>
          </a:xfrm>
          <a:prstGeom prst="rect">
            <a:avLst/>
          </a:prstGeom>
          <a:gradFill rotWithShape="0">
            <a:gsLst>
              <a:gs pos="0">
                <a:srgbClr val="5E6D76"/>
              </a:gs>
              <a:gs pos="5000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Klepnutím upravíte styl předlohy nadpisu.</a:t>
            </a:r>
          </a:p>
        </p:txBody>
      </p:sp>
      <p:sp>
        <p:nvSpPr>
          <p:cNvPr id="1027" name="Rectangle 3"/>
          <p:cNvSpPr>
            <a:spLocks noGrp="1" noChangeArrowheads="1"/>
          </p:cNvSpPr>
          <p:nvPr>
            <p:ph type="body" idx="1"/>
          </p:nvPr>
        </p:nvSpPr>
        <p:spPr bwMode="auto">
          <a:xfrm>
            <a:off x="304800" y="1219200"/>
            <a:ext cx="8534400" cy="4876800"/>
          </a:xfrm>
          <a:prstGeom prst="rect">
            <a:avLst/>
          </a:prstGeom>
          <a:solidFill>
            <a:srgbClr val="FA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Klepnutím upravíte styly předlohy textu.</a:t>
            </a:r>
          </a:p>
          <a:p>
            <a:pPr lvl="1"/>
            <a:r>
              <a:rPr lang="en-CA" smtClean="0"/>
              <a:t>Druhá úroveň</a:t>
            </a:r>
          </a:p>
          <a:p>
            <a:pPr lvl="2"/>
            <a:r>
              <a:rPr lang="en-CA" smtClean="0"/>
              <a:t>Třetí úroveň</a:t>
            </a:r>
          </a:p>
          <a:p>
            <a:pPr lvl="3"/>
            <a:r>
              <a:rPr lang="en-CA" smtClean="0"/>
              <a:t>Čtvrtá úroveň</a:t>
            </a:r>
          </a:p>
          <a:p>
            <a:pPr lvl="4"/>
            <a:r>
              <a:rPr lang="en-CA"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2F95120B-747F-4049-8585-071567761107}" type="datetime1">
              <a:rPr lang="en-CA" smtClean="0"/>
              <a:t>2022-06-26</a:t>
            </a:fld>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CA" smtClean="0"/>
              <a:t>Časticová fyzika a svet okolo nás, S. Tokár</a:t>
            </a: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5AEC0520-F741-4BC8-B9F1-5B8607426DB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600">
          <a:solidFill>
            <a:srgbClr val="FF0000"/>
          </a:solidFill>
          <a:latin typeface="+mj-lt"/>
          <a:ea typeface="+mj-ea"/>
          <a:cs typeface="+mj-cs"/>
        </a:defRPr>
      </a:lvl1pPr>
      <a:lvl2pPr algn="ctr" rtl="0" eaLnBrk="0" fontAlgn="base" hangingPunct="0">
        <a:spcBef>
          <a:spcPct val="0"/>
        </a:spcBef>
        <a:spcAft>
          <a:spcPct val="0"/>
        </a:spcAft>
        <a:defRPr sz="3600">
          <a:solidFill>
            <a:srgbClr val="FF0000"/>
          </a:solidFill>
          <a:latin typeface="Comic Sans MS" pitchFamily="66" charset="0"/>
        </a:defRPr>
      </a:lvl2pPr>
      <a:lvl3pPr algn="ctr" rtl="0" eaLnBrk="0" fontAlgn="base" hangingPunct="0">
        <a:spcBef>
          <a:spcPct val="0"/>
        </a:spcBef>
        <a:spcAft>
          <a:spcPct val="0"/>
        </a:spcAft>
        <a:defRPr sz="3600">
          <a:solidFill>
            <a:srgbClr val="FF0000"/>
          </a:solidFill>
          <a:latin typeface="Comic Sans MS" pitchFamily="66" charset="0"/>
        </a:defRPr>
      </a:lvl3pPr>
      <a:lvl4pPr algn="ctr" rtl="0" eaLnBrk="0" fontAlgn="base" hangingPunct="0">
        <a:spcBef>
          <a:spcPct val="0"/>
        </a:spcBef>
        <a:spcAft>
          <a:spcPct val="0"/>
        </a:spcAft>
        <a:defRPr sz="3600">
          <a:solidFill>
            <a:srgbClr val="FF0000"/>
          </a:solidFill>
          <a:latin typeface="Comic Sans MS" pitchFamily="66" charset="0"/>
        </a:defRPr>
      </a:lvl4pPr>
      <a:lvl5pPr algn="ctr" rtl="0" eaLnBrk="0" fontAlgn="base" hangingPunct="0">
        <a:spcBef>
          <a:spcPct val="0"/>
        </a:spcBef>
        <a:spcAft>
          <a:spcPct val="0"/>
        </a:spcAft>
        <a:defRPr sz="3600">
          <a:solidFill>
            <a:srgbClr val="FF0000"/>
          </a:solidFill>
          <a:latin typeface="Comic Sans MS" pitchFamily="66" charset="0"/>
        </a:defRPr>
      </a:lvl5pPr>
      <a:lvl6pPr marL="457200" algn="ctr" rtl="0" eaLnBrk="0" fontAlgn="base" hangingPunct="0">
        <a:spcBef>
          <a:spcPct val="0"/>
        </a:spcBef>
        <a:spcAft>
          <a:spcPct val="0"/>
        </a:spcAft>
        <a:defRPr sz="3600">
          <a:solidFill>
            <a:srgbClr val="FF0000"/>
          </a:solidFill>
          <a:latin typeface="Comic Sans MS" pitchFamily="66" charset="0"/>
        </a:defRPr>
      </a:lvl6pPr>
      <a:lvl7pPr marL="914400" algn="ctr" rtl="0" eaLnBrk="0" fontAlgn="base" hangingPunct="0">
        <a:spcBef>
          <a:spcPct val="0"/>
        </a:spcBef>
        <a:spcAft>
          <a:spcPct val="0"/>
        </a:spcAft>
        <a:defRPr sz="3600">
          <a:solidFill>
            <a:srgbClr val="FF0000"/>
          </a:solidFill>
          <a:latin typeface="Comic Sans MS" pitchFamily="66" charset="0"/>
        </a:defRPr>
      </a:lvl7pPr>
      <a:lvl8pPr marL="1371600" algn="ctr" rtl="0" eaLnBrk="0" fontAlgn="base" hangingPunct="0">
        <a:spcBef>
          <a:spcPct val="0"/>
        </a:spcBef>
        <a:spcAft>
          <a:spcPct val="0"/>
        </a:spcAft>
        <a:defRPr sz="3600">
          <a:solidFill>
            <a:srgbClr val="FF0000"/>
          </a:solidFill>
          <a:latin typeface="Comic Sans MS" pitchFamily="66" charset="0"/>
        </a:defRPr>
      </a:lvl8pPr>
      <a:lvl9pPr marL="1828800" algn="ctr" rtl="0" eaLnBrk="0" fontAlgn="base" hangingPunct="0">
        <a:spcBef>
          <a:spcPct val="0"/>
        </a:spcBef>
        <a:spcAft>
          <a:spcPct val="0"/>
        </a:spcAft>
        <a:defRPr sz="3600">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14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4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4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4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jpg"/><Relationship Id="rId5" Type="http://schemas.openxmlformats.org/officeDocument/2006/relationships/image" Target="../media/image22.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image" Target="../media/image32.png"/><Relationship Id="rId5" Type="http://schemas.openxmlformats.org/officeDocument/2006/relationships/oleObject" Target="../embeddings/oleObject7.bin"/><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jpg"/><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wmf"/><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762000" y="1447800"/>
            <a:ext cx="7772400" cy="1828800"/>
          </a:xfrm>
          <a:noFill/>
          <a:extLst>
            <a:ext uri="{909E8E84-426E-40DD-AFC4-6F175D3DCCD1}">
              <a14:hiddenFill xmlns:a14="http://schemas.microsoft.com/office/drawing/2010/main">
                <a:gradFill rotWithShape="0">
                  <a:gsLst>
                    <a:gs pos="0">
                      <a:srgbClr val="5E6D76"/>
                    </a:gs>
                    <a:gs pos="50000">
                      <a:srgbClr val="CCECFF"/>
                    </a:gs>
                    <a:gs pos="100000">
                      <a:srgbClr val="5E6D76"/>
                    </a:gs>
                  </a:gsLst>
                  <a:lin ang="5400000" scaled="1"/>
                </a:gradFill>
              </a14:hiddenFill>
            </a:ext>
          </a:extLst>
        </p:spPr>
        <p:txBody>
          <a:bodyPr/>
          <a:lstStyle/>
          <a:p>
            <a:pPr>
              <a:lnSpc>
                <a:spcPct val="150000"/>
              </a:lnSpc>
              <a:spcBef>
                <a:spcPts val="0"/>
              </a:spcBef>
              <a:spcAft>
                <a:spcPts val="1200"/>
              </a:spcAft>
            </a:pPr>
            <a:r>
              <a:rPr lang="sk-SK" sz="3200" b="1" dirty="0" err="1" smtClean="0">
                <a:solidFill>
                  <a:srgbClr val="CC0000"/>
                </a:solidFill>
                <a:latin typeface="Calibri" pitchFamily="34" charset="0"/>
              </a:rPr>
              <a:t>Higgsov</a:t>
            </a:r>
            <a:r>
              <a:rPr lang="sk-SK" sz="3200" b="1" dirty="0" smtClean="0">
                <a:solidFill>
                  <a:srgbClr val="CC0000"/>
                </a:solidFill>
                <a:latin typeface="Calibri" pitchFamily="34" charset="0"/>
              </a:rPr>
              <a:t> </a:t>
            </a:r>
            <a:r>
              <a:rPr lang="sk-SK" sz="3200" b="1" dirty="0" err="1" smtClean="0">
                <a:solidFill>
                  <a:srgbClr val="CC0000"/>
                </a:solidFill>
                <a:latin typeface="Calibri" pitchFamily="34" charset="0"/>
              </a:rPr>
              <a:t>bozón</a:t>
            </a:r>
            <a:r>
              <a:rPr lang="sk-SK" sz="3200" b="1" dirty="0" smtClean="0">
                <a:solidFill>
                  <a:srgbClr val="CC0000"/>
                </a:solidFill>
                <a:latin typeface="Calibri" pitchFamily="34" charset="0"/>
              </a:rPr>
              <a:t> –</a:t>
            </a:r>
            <a:r>
              <a:rPr lang="sk-SK" sz="3200" b="1" dirty="0" smtClean="0">
                <a:solidFill>
                  <a:srgbClr val="CC0000"/>
                </a:solidFill>
                <a:latin typeface="Calibri" pitchFamily="34" charset="0"/>
              </a:rPr>
              <a:t> </a:t>
            </a:r>
            <a:r>
              <a:rPr lang="sk-SK" sz="3200" b="1" dirty="0" smtClean="0">
                <a:solidFill>
                  <a:srgbClr val="CC0000"/>
                </a:solidFill>
                <a:latin typeface="Calibri" pitchFamily="34" charset="0"/>
              </a:rPr>
              <a:t>10 rokov</a:t>
            </a:r>
            <a:r>
              <a:rPr lang="sk-SK" sz="3200" b="1" dirty="0" smtClean="0">
                <a:solidFill>
                  <a:srgbClr val="CC0000"/>
                </a:solidFill>
                <a:latin typeface="Calibri" pitchFamily="34" charset="0"/>
              </a:rPr>
              <a:t> po objave</a:t>
            </a:r>
            <a:br>
              <a:rPr lang="sk-SK" sz="3200" b="1" dirty="0" smtClean="0">
                <a:solidFill>
                  <a:srgbClr val="CC0000"/>
                </a:solidFill>
                <a:latin typeface="Calibri" pitchFamily="34" charset="0"/>
              </a:rPr>
            </a:br>
            <a:r>
              <a:rPr lang="sk-SK" sz="3200" b="1" dirty="0" smtClean="0">
                <a:solidFill>
                  <a:srgbClr val="CC0000"/>
                </a:solidFill>
                <a:latin typeface="Calibri" pitchFamily="34" charset="0"/>
              </a:rPr>
              <a:t>V čom je tento objav fundamentálny?</a:t>
            </a:r>
            <a:endParaRPr lang="sk-SK" sz="3200" b="1" dirty="0" smtClean="0">
              <a:solidFill>
                <a:srgbClr val="CC0000"/>
              </a:solidFill>
              <a:latin typeface="Calibri" pitchFamily="34" charset="0"/>
            </a:endParaRPr>
          </a:p>
        </p:txBody>
      </p:sp>
      <p:sp>
        <p:nvSpPr>
          <p:cNvPr id="2054" name="Rectangle 3"/>
          <p:cNvSpPr>
            <a:spLocks noGrp="1" noChangeArrowheads="1"/>
          </p:cNvSpPr>
          <p:nvPr>
            <p:ph type="subTitle" idx="1"/>
          </p:nvPr>
        </p:nvSpPr>
        <p:spPr>
          <a:xfrm>
            <a:off x="1143000" y="4191000"/>
            <a:ext cx="7010400" cy="1600200"/>
          </a:xfrm>
          <a:ln>
            <a:solidFill>
              <a:schemeClr val="bg1">
                <a:lumMod val="85000"/>
              </a:schemeClr>
            </a:solidFill>
          </a:ln>
        </p:spPr>
        <p:txBody>
          <a:bodyPr/>
          <a:lstStyle/>
          <a:p>
            <a:r>
              <a:rPr lang="sk-SK" sz="1800" b="1" i="1" noProof="1" smtClean="0">
                <a:solidFill>
                  <a:srgbClr val="003399"/>
                </a:solidFill>
                <a:latin typeface="Calibri" panose="020F0502020204030204" pitchFamily="34" charset="0"/>
              </a:rPr>
              <a:t>Stanislav Tok</a:t>
            </a:r>
            <a:r>
              <a:rPr lang="sk-SK" sz="1800" b="1" i="1" dirty="0" smtClean="0">
                <a:solidFill>
                  <a:srgbClr val="003399"/>
                </a:solidFill>
                <a:latin typeface="Calibri" panose="020F0502020204030204" pitchFamily="34" charset="0"/>
              </a:rPr>
              <a:t>á</a:t>
            </a:r>
            <a:r>
              <a:rPr lang="sk-SK" sz="1800" b="1" i="1" noProof="1" smtClean="0">
                <a:solidFill>
                  <a:srgbClr val="003399"/>
                </a:solidFill>
                <a:latin typeface="Calibri" panose="020F0502020204030204" pitchFamily="34" charset="0"/>
              </a:rPr>
              <a:t>r</a:t>
            </a:r>
          </a:p>
          <a:p>
            <a:r>
              <a:rPr lang="sk-SK" sz="1800" dirty="0" smtClean="0">
                <a:latin typeface="Calibri" panose="020F0502020204030204" pitchFamily="34" charset="0"/>
              </a:rPr>
              <a:t>Univerzita Komenského </a:t>
            </a:r>
          </a:p>
          <a:p>
            <a:r>
              <a:rPr lang="sk-SK" sz="1200" b="1" dirty="0" smtClean="0">
                <a:latin typeface="Calibri" panose="020F0502020204030204" pitchFamily="34" charset="0"/>
              </a:rPr>
              <a:t>Fakulta matematiky, fyziky a informatiky</a:t>
            </a:r>
          </a:p>
          <a:p>
            <a:r>
              <a:rPr lang="sk-SK" sz="1200" b="1" dirty="0" smtClean="0">
                <a:latin typeface="Calibri" panose="020F0502020204030204" pitchFamily="34" charset="0"/>
              </a:rPr>
              <a:t>Katedra jadrovej fyziky a biofyziky</a:t>
            </a:r>
            <a:r>
              <a:rPr lang="sk-SK" sz="1200" dirty="0" smtClean="0">
                <a:latin typeface="Calibri" panose="020F0502020204030204" pitchFamily="34" charset="0"/>
              </a:rPr>
              <a:t> </a:t>
            </a:r>
          </a:p>
          <a:p>
            <a:r>
              <a:rPr lang="cs-CZ" sz="1600" b="1" i="1" dirty="0" smtClean="0">
                <a:latin typeface="Calibri" panose="020F0502020204030204" pitchFamily="34" charset="0"/>
              </a:rPr>
              <a:t>Bratislava</a:t>
            </a:r>
          </a:p>
        </p:txBody>
      </p:sp>
      <p:cxnSp>
        <p:nvCxnSpPr>
          <p:cNvPr id="3" name="Rovná spojovacia šípka 2"/>
          <p:cNvCxnSpPr/>
          <p:nvPr/>
        </p:nvCxnSpPr>
        <p:spPr bwMode="auto">
          <a:xfrm>
            <a:off x="-990600" y="4495800"/>
            <a:ext cx="28575" cy="95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3200" dirty="0" smtClean="0">
                <a:latin typeface="Calibri" panose="020F0502020204030204" pitchFamily="34" charset="0"/>
              </a:rPr>
              <a:t>Moment 5: Skepsa</a:t>
            </a:r>
            <a:r>
              <a:rPr lang="sk-SK" sz="3200" dirty="0">
                <a:latin typeface="Calibri" panose="020F0502020204030204" pitchFamily="34" charset="0"/>
              </a:rPr>
              <a:t> </a:t>
            </a:r>
            <a:r>
              <a:rPr lang="sk-SK" sz="3200" dirty="0" smtClean="0">
                <a:latin typeface="Calibri" panose="020F0502020204030204" pitchFamily="34" charset="0"/>
              </a:rPr>
              <a:t>- </a:t>
            </a:r>
            <a:r>
              <a:rPr lang="sk-SK" sz="3200" dirty="0" err="1">
                <a:latin typeface="Calibri" panose="020F0502020204030204" pitchFamily="34" charset="0"/>
              </a:rPr>
              <a:t>T</a:t>
            </a:r>
            <a:r>
              <a:rPr lang="sk-SK" sz="3200" dirty="0" err="1" smtClean="0">
                <a:latin typeface="Calibri" panose="020F0502020204030204" pitchFamily="34" charset="0"/>
              </a:rPr>
              <a:t>he</a:t>
            </a:r>
            <a:r>
              <a:rPr lang="sk-SK" sz="3200" dirty="0" smtClean="0">
                <a:latin typeface="Calibri" panose="020F0502020204030204" pitchFamily="34" charset="0"/>
              </a:rPr>
              <a:t> New York </a:t>
            </a:r>
            <a:r>
              <a:rPr lang="sk-SK" sz="3200" dirty="0" err="1" smtClean="0">
                <a:latin typeface="Calibri" panose="020F0502020204030204" pitchFamily="34" charset="0"/>
              </a:rPr>
              <a:t>Times</a:t>
            </a:r>
            <a:endParaRPr lang="en-US" sz="3200"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983"/>
            <a:ext cx="9144000" cy="3955758"/>
          </a:xfrm>
          <a:prstGeom prst="rect">
            <a:avLst/>
          </a:prstGeom>
          <a:solidFill>
            <a:schemeClr val="accent5">
              <a:lumMod val="20000"/>
              <a:lumOff val="80000"/>
            </a:schemeClr>
          </a:solidFill>
        </p:spPr>
      </p:pic>
      <p:sp>
        <p:nvSpPr>
          <p:cNvPr id="8" name="Rectangle 7"/>
          <p:cNvSpPr/>
          <p:nvPr/>
        </p:nvSpPr>
        <p:spPr>
          <a:xfrm>
            <a:off x="0" y="5315625"/>
            <a:ext cx="9034585" cy="830997"/>
          </a:xfrm>
          <a:prstGeom prst="rect">
            <a:avLst/>
          </a:prstGeom>
        </p:spPr>
        <p:txBody>
          <a:bodyPr wrap="square">
            <a:spAutoFit/>
          </a:bodyPr>
          <a:lstStyle/>
          <a:p>
            <a:r>
              <a:rPr lang="en-US" dirty="0">
                <a:solidFill>
                  <a:srgbClr val="000000"/>
                </a:solidFill>
                <a:latin typeface="Calibri" pitchFamily="34" charset="0"/>
              </a:rPr>
              <a:t>“the standard model, despite the glory of its vindication, is also </a:t>
            </a:r>
            <a:r>
              <a:rPr lang="en-US" dirty="0" smtClean="0">
                <a:solidFill>
                  <a:srgbClr val="000000"/>
                </a:solidFill>
                <a:latin typeface="Calibri" pitchFamily="34" charset="0"/>
              </a:rPr>
              <a:t>a</a:t>
            </a:r>
            <a:r>
              <a:rPr lang="sk-SK" dirty="0" smtClean="0">
                <a:solidFill>
                  <a:srgbClr val="000000"/>
                </a:solidFill>
                <a:latin typeface="Calibri" pitchFamily="34" charset="0"/>
              </a:rPr>
              <a:t> </a:t>
            </a:r>
            <a:r>
              <a:rPr lang="en-US" dirty="0" smtClean="0">
                <a:solidFill>
                  <a:srgbClr val="000000"/>
                </a:solidFill>
                <a:latin typeface="Calibri" pitchFamily="34" charset="0"/>
              </a:rPr>
              <a:t>dead </a:t>
            </a:r>
            <a:r>
              <a:rPr lang="en-US" dirty="0">
                <a:solidFill>
                  <a:srgbClr val="000000"/>
                </a:solidFill>
                <a:latin typeface="Calibri" pitchFamily="34" charset="0"/>
              </a:rPr>
              <a:t>end. It offers no path forward […]”</a:t>
            </a:r>
          </a:p>
        </p:txBody>
      </p:sp>
      <p:sp>
        <p:nvSpPr>
          <p:cNvPr id="9" name="Rectangle 8"/>
          <p:cNvSpPr/>
          <p:nvPr/>
        </p:nvSpPr>
        <p:spPr>
          <a:xfrm>
            <a:off x="4572000" y="1403862"/>
            <a:ext cx="4572000" cy="1569660"/>
          </a:xfrm>
          <a:prstGeom prst="rect">
            <a:avLst/>
          </a:prstGeom>
          <a:solidFill>
            <a:schemeClr val="accent5">
              <a:lumMod val="20000"/>
              <a:lumOff val="80000"/>
            </a:schemeClr>
          </a:solidFill>
          <a:ln>
            <a:solidFill>
              <a:schemeClr val="bg1">
                <a:lumMod val="85000"/>
              </a:schemeClr>
            </a:solidFill>
          </a:ln>
        </p:spPr>
        <p:txBody>
          <a:bodyPr>
            <a:spAutoFit/>
          </a:bodyPr>
          <a:lstStyle/>
          <a:p>
            <a:r>
              <a:rPr lang="sk-SK" dirty="0" smtClean="0">
                <a:solidFill>
                  <a:srgbClr val="000000"/>
                </a:solidFill>
              </a:rPr>
              <a:t>	</a:t>
            </a:r>
            <a:r>
              <a:rPr lang="en-US" dirty="0" smtClean="0">
                <a:solidFill>
                  <a:srgbClr val="CC0000"/>
                </a:solidFill>
                <a:effectLst>
                  <a:outerShdw blurRad="38100" dist="38100" dir="2700000" algn="tl">
                    <a:srgbClr val="000000">
                      <a:alpha val="43137"/>
                    </a:srgbClr>
                  </a:outerShdw>
                </a:effectLst>
                <a:latin typeface="Calibri" pitchFamily="34" charset="0"/>
              </a:rPr>
              <a:t>I disagree</a:t>
            </a:r>
            <a:r>
              <a:rPr lang="sk-SK" dirty="0" smtClean="0">
                <a:solidFill>
                  <a:srgbClr val="CC0000"/>
                </a:solidFill>
                <a:effectLst>
                  <a:outerShdw blurRad="38100" dist="38100" dir="2700000" algn="tl">
                    <a:srgbClr val="000000">
                      <a:alpha val="43137"/>
                    </a:srgbClr>
                  </a:outerShdw>
                </a:effectLst>
                <a:latin typeface="Calibri" pitchFamily="34" charset="0"/>
              </a:rPr>
              <a:t>,</a:t>
            </a:r>
            <a:endParaRPr lang="en-US" dirty="0">
              <a:solidFill>
                <a:srgbClr val="CC0000"/>
              </a:solidFill>
              <a:effectLst>
                <a:outerShdw blurRad="38100" dist="38100" dir="2700000" algn="tl">
                  <a:srgbClr val="000000">
                    <a:alpha val="43137"/>
                  </a:srgbClr>
                </a:outerShdw>
              </a:effectLst>
              <a:latin typeface="Calibri" pitchFamily="34" charset="0"/>
            </a:endParaRPr>
          </a:p>
          <a:p>
            <a:r>
              <a:rPr lang="sk-SK" dirty="0">
                <a:solidFill>
                  <a:srgbClr val="CC0000"/>
                </a:solidFill>
                <a:effectLst>
                  <a:outerShdw blurRad="38100" dist="38100" dir="2700000" algn="tl">
                    <a:srgbClr val="000000">
                      <a:alpha val="43137"/>
                    </a:srgbClr>
                  </a:outerShdw>
                </a:effectLst>
                <a:latin typeface="Calibri" pitchFamily="34" charset="0"/>
              </a:rPr>
              <a:t>b</a:t>
            </a:r>
            <a:r>
              <a:rPr lang="en-US" dirty="0" err="1" smtClean="0">
                <a:solidFill>
                  <a:srgbClr val="CC0000"/>
                </a:solidFill>
                <a:effectLst>
                  <a:outerShdw blurRad="38100" dist="38100" dir="2700000" algn="tl">
                    <a:srgbClr val="000000">
                      <a:alpha val="43137"/>
                    </a:srgbClr>
                  </a:outerShdw>
                </a:effectLst>
                <a:latin typeface="Calibri" pitchFamily="34" charset="0"/>
              </a:rPr>
              <a:t>ecause</a:t>
            </a:r>
            <a:r>
              <a:rPr lang="en-US" dirty="0" smtClean="0">
                <a:solidFill>
                  <a:srgbClr val="CC0000"/>
                </a:solidFill>
                <a:effectLst>
                  <a:outerShdw blurRad="38100" dist="38100" dir="2700000" algn="tl">
                    <a:srgbClr val="000000">
                      <a:alpha val="43137"/>
                    </a:srgbClr>
                  </a:outerShdw>
                </a:effectLst>
                <a:latin typeface="Calibri" pitchFamily="34" charset="0"/>
              </a:rPr>
              <a:t> </a:t>
            </a:r>
            <a:r>
              <a:rPr lang="en-US" dirty="0">
                <a:solidFill>
                  <a:srgbClr val="CC0000"/>
                </a:solidFill>
                <a:effectLst>
                  <a:outerShdw blurRad="38100" dist="38100" dir="2700000" algn="tl">
                    <a:srgbClr val="000000">
                      <a:alpha val="43137"/>
                    </a:srgbClr>
                  </a:outerShdw>
                </a:effectLst>
                <a:latin typeface="Calibri" pitchFamily="34" charset="0"/>
              </a:rPr>
              <a:t>the </a:t>
            </a:r>
            <a:r>
              <a:rPr lang="en-US" dirty="0" smtClean="0">
                <a:solidFill>
                  <a:srgbClr val="CC0000"/>
                </a:solidFill>
                <a:effectLst>
                  <a:outerShdw blurRad="38100" dist="38100" dir="2700000" algn="tl">
                    <a:srgbClr val="000000">
                      <a:alpha val="43137"/>
                    </a:srgbClr>
                  </a:outerShdw>
                </a:effectLst>
                <a:latin typeface="Calibri" pitchFamily="34" charset="0"/>
              </a:rPr>
              <a:t>non</a:t>
            </a:r>
            <a:r>
              <a:rPr lang="sk-SK" dirty="0">
                <a:solidFill>
                  <a:srgbClr val="CC0000"/>
                </a:solidFill>
                <a:effectLst>
                  <a:outerShdw blurRad="38100" dist="38100" dir="2700000" algn="tl">
                    <a:srgbClr val="000000">
                      <a:alpha val="43137"/>
                    </a:srgbClr>
                  </a:outerShdw>
                </a:effectLst>
                <a:latin typeface="Calibri" pitchFamily="34" charset="0"/>
              </a:rPr>
              <a:t>-</a:t>
            </a:r>
            <a:r>
              <a:rPr lang="en-US" dirty="0" smtClean="0">
                <a:solidFill>
                  <a:srgbClr val="CC0000"/>
                </a:solidFill>
                <a:effectLst>
                  <a:outerShdw blurRad="38100" dist="38100" dir="2700000" algn="tl">
                    <a:srgbClr val="000000">
                      <a:alpha val="43137"/>
                    </a:srgbClr>
                  </a:outerShdw>
                </a:effectLst>
                <a:latin typeface="Calibri" pitchFamily="34" charset="0"/>
              </a:rPr>
              <a:t>gauge</a:t>
            </a:r>
            <a:r>
              <a:rPr lang="sk-SK" dirty="0" smtClean="0">
                <a:solidFill>
                  <a:srgbClr val="CC0000"/>
                </a:solidFill>
                <a:effectLst>
                  <a:outerShdw blurRad="38100" dist="38100" dir="2700000" algn="tl">
                    <a:srgbClr val="000000">
                      <a:alpha val="43137"/>
                    </a:srgbClr>
                  </a:outerShdw>
                </a:effectLst>
                <a:latin typeface="Calibri" pitchFamily="34" charset="0"/>
              </a:rPr>
              <a:t> </a:t>
            </a:r>
            <a:r>
              <a:rPr lang="en-US" dirty="0" smtClean="0">
                <a:solidFill>
                  <a:srgbClr val="CC0000"/>
                </a:solidFill>
                <a:effectLst>
                  <a:outerShdw blurRad="38100" dist="38100" dir="2700000" algn="tl">
                    <a:srgbClr val="000000">
                      <a:alpha val="43137"/>
                    </a:srgbClr>
                  </a:outerShdw>
                </a:effectLst>
                <a:latin typeface="Calibri" pitchFamily="34" charset="0"/>
              </a:rPr>
              <a:t>part </a:t>
            </a:r>
            <a:r>
              <a:rPr lang="en-US" dirty="0">
                <a:solidFill>
                  <a:srgbClr val="CC0000"/>
                </a:solidFill>
                <a:effectLst>
                  <a:outerShdw blurRad="38100" dist="38100" dir="2700000" algn="tl">
                    <a:srgbClr val="000000">
                      <a:alpha val="43137"/>
                    </a:srgbClr>
                  </a:outerShdw>
                </a:effectLst>
                <a:latin typeface="Calibri" pitchFamily="34" charset="0"/>
              </a:rPr>
              <a:t>of </a:t>
            </a:r>
            <a:r>
              <a:rPr lang="sk-SK" dirty="0" smtClean="0">
                <a:solidFill>
                  <a:srgbClr val="CC0000"/>
                </a:solidFill>
                <a:effectLst>
                  <a:outerShdw blurRad="38100" dist="38100" dir="2700000" algn="tl">
                    <a:srgbClr val="000000">
                      <a:alpha val="43137"/>
                    </a:srgbClr>
                  </a:outerShdw>
                </a:effectLst>
                <a:latin typeface="Calibri" pitchFamily="34" charset="0"/>
              </a:rPr>
              <a:t>  </a:t>
            </a:r>
            <a:r>
              <a:rPr lang="en-US" dirty="0" smtClean="0">
                <a:solidFill>
                  <a:srgbClr val="CC0000"/>
                </a:solidFill>
                <a:effectLst>
                  <a:outerShdw blurRad="38100" dist="38100" dir="2700000" algn="tl">
                    <a:srgbClr val="000000">
                      <a:alpha val="43137"/>
                    </a:srgbClr>
                  </a:outerShdw>
                </a:effectLst>
                <a:latin typeface="Calibri" pitchFamily="34" charset="0"/>
              </a:rPr>
              <a:t>the</a:t>
            </a:r>
            <a:r>
              <a:rPr lang="sk-SK" dirty="0" smtClean="0">
                <a:solidFill>
                  <a:srgbClr val="CC0000"/>
                </a:solidFill>
                <a:effectLst>
                  <a:outerShdw blurRad="38100" dist="38100" dir="2700000" algn="tl">
                    <a:srgbClr val="000000">
                      <a:alpha val="43137"/>
                    </a:srgbClr>
                  </a:outerShdw>
                </a:effectLst>
                <a:latin typeface="Calibri" pitchFamily="34" charset="0"/>
              </a:rPr>
              <a:t> </a:t>
            </a:r>
            <a:r>
              <a:rPr lang="en-US" dirty="0" smtClean="0">
                <a:solidFill>
                  <a:srgbClr val="CC0000"/>
                </a:solidFill>
                <a:effectLst>
                  <a:outerShdw blurRad="38100" dist="38100" dir="2700000" algn="tl">
                    <a:srgbClr val="000000">
                      <a:alpha val="43137"/>
                    </a:srgbClr>
                  </a:outerShdw>
                </a:effectLst>
                <a:latin typeface="Calibri" pitchFamily="34" charset="0"/>
              </a:rPr>
              <a:t>standard </a:t>
            </a:r>
            <a:r>
              <a:rPr lang="en-US" dirty="0">
                <a:solidFill>
                  <a:srgbClr val="CC0000"/>
                </a:solidFill>
                <a:effectLst>
                  <a:outerShdw blurRad="38100" dist="38100" dir="2700000" algn="tl">
                    <a:srgbClr val="000000">
                      <a:alpha val="43137"/>
                    </a:srgbClr>
                  </a:outerShdw>
                </a:effectLst>
                <a:latin typeface="Calibri" pitchFamily="34" charset="0"/>
              </a:rPr>
              <a:t>model </a:t>
            </a:r>
            <a:r>
              <a:rPr lang="en-US" dirty="0" smtClean="0">
                <a:solidFill>
                  <a:srgbClr val="CC0000"/>
                </a:solidFill>
                <a:effectLst>
                  <a:outerShdw blurRad="38100" dist="38100" dir="2700000" algn="tl">
                    <a:srgbClr val="000000">
                      <a:alpha val="43137"/>
                    </a:srgbClr>
                  </a:outerShdw>
                </a:effectLst>
                <a:latin typeface="Calibri" pitchFamily="34" charset="0"/>
              </a:rPr>
              <a:t>is</a:t>
            </a:r>
            <a:r>
              <a:rPr lang="sk-SK" dirty="0" smtClean="0">
                <a:solidFill>
                  <a:srgbClr val="CC0000"/>
                </a:solidFill>
                <a:effectLst>
                  <a:outerShdw blurRad="38100" dist="38100" dir="2700000" algn="tl">
                    <a:srgbClr val="000000">
                      <a:alpha val="43137"/>
                    </a:srgbClr>
                  </a:outerShdw>
                </a:effectLst>
                <a:latin typeface="Calibri" pitchFamily="34" charset="0"/>
              </a:rPr>
              <a:t> </a:t>
            </a:r>
            <a:r>
              <a:rPr lang="en-US" dirty="0" smtClean="0">
                <a:solidFill>
                  <a:srgbClr val="CC0000"/>
                </a:solidFill>
                <a:effectLst>
                  <a:outerShdw blurRad="38100" dist="38100" dir="2700000" algn="tl">
                    <a:srgbClr val="000000">
                      <a:alpha val="43137"/>
                    </a:srgbClr>
                  </a:outerShdw>
                </a:effectLst>
                <a:latin typeface="Calibri" pitchFamily="34" charset="0"/>
              </a:rPr>
              <a:t>far </a:t>
            </a:r>
            <a:r>
              <a:rPr lang="en-US" dirty="0">
                <a:solidFill>
                  <a:srgbClr val="CC0000"/>
                </a:solidFill>
                <a:effectLst>
                  <a:outerShdw blurRad="38100" dist="38100" dir="2700000" algn="tl">
                    <a:srgbClr val="000000">
                      <a:alpha val="43137"/>
                    </a:srgbClr>
                  </a:outerShdw>
                </a:effectLst>
                <a:latin typeface="Calibri" pitchFamily="34" charset="0"/>
              </a:rPr>
              <a:t>from being </a:t>
            </a:r>
            <a:r>
              <a:rPr lang="en-US" dirty="0" smtClean="0">
                <a:solidFill>
                  <a:srgbClr val="CC0000"/>
                </a:solidFill>
                <a:effectLst>
                  <a:outerShdw blurRad="38100" dist="38100" dir="2700000" algn="tl">
                    <a:srgbClr val="000000">
                      <a:alpha val="43137"/>
                    </a:srgbClr>
                  </a:outerShdw>
                </a:effectLst>
                <a:latin typeface="Calibri" pitchFamily="34" charset="0"/>
              </a:rPr>
              <a:t>fully</a:t>
            </a:r>
            <a:r>
              <a:rPr lang="sk-SK" dirty="0" smtClean="0">
                <a:solidFill>
                  <a:srgbClr val="CC0000"/>
                </a:solidFill>
                <a:effectLst>
                  <a:outerShdw blurRad="38100" dist="38100" dir="2700000" algn="tl">
                    <a:srgbClr val="000000">
                      <a:alpha val="43137"/>
                    </a:srgbClr>
                  </a:outerShdw>
                </a:effectLst>
                <a:latin typeface="Calibri" pitchFamily="34" charset="0"/>
              </a:rPr>
              <a:t> </a:t>
            </a:r>
            <a:r>
              <a:rPr lang="en-US" dirty="0" smtClean="0">
                <a:solidFill>
                  <a:srgbClr val="CC0000"/>
                </a:solidFill>
                <a:effectLst>
                  <a:outerShdw blurRad="38100" dist="38100" dir="2700000" algn="tl">
                    <a:srgbClr val="000000">
                      <a:alpha val="43137"/>
                    </a:srgbClr>
                  </a:outerShdw>
                </a:effectLst>
                <a:latin typeface="Calibri" pitchFamily="34" charset="0"/>
              </a:rPr>
              <a:t>explored.</a:t>
            </a:r>
            <a:r>
              <a:rPr lang="sk-SK" dirty="0">
                <a:solidFill>
                  <a:srgbClr val="CC0000"/>
                </a:solidFill>
                <a:effectLst>
                  <a:outerShdw blurRad="38100" dist="38100" dir="2700000" algn="tl">
                    <a:srgbClr val="000000">
                      <a:alpha val="43137"/>
                    </a:srgbClr>
                  </a:outerShdw>
                </a:effectLst>
                <a:latin typeface="Calibri" pitchFamily="34" charset="0"/>
              </a:rPr>
              <a:t> </a:t>
            </a:r>
            <a:r>
              <a:rPr lang="sk-SK" dirty="0" err="1" smtClean="0">
                <a:solidFill>
                  <a:srgbClr val="0000FF"/>
                </a:solidFill>
                <a:effectLst>
                  <a:outerShdw blurRad="38100" dist="38100" dir="2700000" algn="tl">
                    <a:srgbClr val="000000">
                      <a:alpha val="43137"/>
                    </a:srgbClr>
                  </a:outerShdw>
                </a:effectLst>
                <a:latin typeface="Calibri" pitchFamily="34" charset="0"/>
              </a:rPr>
              <a:t>Gavin</a:t>
            </a:r>
            <a:r>
              <a:rPr lang="sk-SK" dirty="0" smtClean="0">
                <a:solidFill>
                  <a:srgbClr val="0000FF"/>
                </a:solidFill>
                <a:effectLst>
                  <a:outerShdw blurRad="38100" dist="38100" dir="2700000" algn="tl">
                    <a:srgbClr val="000000">
                      <a:alpha val="43137"/>
                    </a:srgbClr>
                  </a:outerShdw>
                </a:effectLst>
                <a:latin typeface="Calibri" pitchFamily="34" charset="0"/>
              </a:rPr>
              <a:t> P. </a:t>
            </a:r>
            <a:r>
              <a:rPr lang="sk-SK" dirty="0" err="1" smtClean="0">
                <a:solidFill>
                  <a:srgbClr val="0000FF"/>
                </a:solidFill>
                <a:effectLst>
                  <a:outerShdw blurRad="38100" dist="38100" dir="2700000" algn="tl">
                    <a:srgbClr val="000000">
                      <a:alpha val="43137"/>
                    </a:srgbClr>
                  </a:outerShdw>
                </a:effectLst>
                <a:latin typeface="Calibri" pitchFamily="34" charset="0"/>
              </a:rPr>
              <a:t>Salam</a:t>
            </a:r>
            <a:endParaRPr lang="en-US" dirty="0">
              <a:solidFill>
                <a:srgbClr val="0000FF"/>
              </a:solidFill>
              <a:effectLst>
                <a:outerShdw blurRad="38100" dist="38100" dir="2700000" algn="tl">
                  <a:srgbClr val="000000">
                    <a:alpha val="43137"/>
                  </a:srgbClr>
                </a:outerShdw>
              </a:effectLst>
              <a:latin typeface="Calibri" pitchFamily="34" charset="0"/>
            </a:endParaRPr>
          </a:p>
        </p:txBody>
      </p:sp>
      <p:sp>
        <p:nvSpPr>
          <p:cNvPr id="10" name="TextBox 9"/>
          <p:cNvSpPr txBox="1"/>
          <p:nvPr/>
        </p:nvSpPr>
        <p:spPr>
          <a:xfrm>
            <a:off x="4517292" y="4243933"/>
            <a:ext cx="1752403" cy="461665"/>
          </a:xfrm>
          <a:prstGeom prst="rect">
            <a:avLst/>
          </a:prstGeom>
          <a:noFill/>
        </p:spPr>
        <p:txBody>
          <a:bodyPr wrap="none" rtlCol="0">
            <a:spAutoFit/>
          </a:bodyPr>
          <a:lstStyle/>
          <a:p>
            <a:r>
              <a:rPr lang="sk-SK" dirty="0" err="1" smtClean="0">
                <a:solidFill>
                  <a:srgbClr val="FFFFFF">
                    <a:lumMod val="50000"/>
                  </a:srgbClr>
                </a:solidFill>
                <a:latin typeface="Calibri" pitchFamily="34" charset="0"/>
              </a:rPr>
              <a:t>June</a:t>
            </a:r>
            <a:r>
              <a:rPr lang="sk-SK" dirty="0" smtClean="0">
                <a:solidFill>
                  <a:srgbClr val="FFFFFF">
                    <a:lumMod val="50000"/>
                  </a:srgbClr>
                </a:solidFill>
                <a:latin typeface="Calibri" pitchFamily="34" charset="0"/>
              </a:rPr>
              <a:t> 5, 2015</a:t>
            </a:r>
            <a:endParaRPr lang="en-US" dirty="0">
              <a:solidFill>
                <a:srgbClr val="FFFFFF">
                  <a:lumMod val="50000"/>
                </a:srgbClr>
              </a:solidFill>
              <a:latin typeface="Calibri" pitchFamily="34" charset="0"/>
            </a:endParaRPr>
          </a:p>
        </p:txBody>
      </p:sp>
      <p:sp>
        <p:nvSpPr>
          <p:cNvPr id="11" name="Date Placeholder 2"/>
          <p:cNvSpPr>
            <a:spLocks noGrp="1"/>
          </p:cNvSpPr>
          <p:nvPr>
            <p:ph type="dt" sz="half" idx="10"/>
          </p:nvPr>
        </p:nvSpPr>
        <p:spPr>
          <a:xfrm>
            <a:off x="685800" y="6516000"/>
            <a:ext cx="1905000" cy="324000"/>
          </a:xfrm>
        </p:spPr>
        <p:txBody>
          <a:bodyPr/>
          <a:lstStyle/>
          <a:p>
            <a:pPr>
              <a:defRPr/>
            </a:pPr>
            <a:fld id="{A8FEB871-4908-4170-B879-92C4BC20B7E8}" type="datetime1">
              <a:rPr lang="en-CA" smtClean="0">
                <a:solidFill>
                  <a:schemeClr val="bg1">
                    <a:lumMod val="50000"/>
                  </a:schemeClr>
                </a:solidFill>
                <a:latin typeface="Calibri" pitchFamily="34" charset="0"/>
              </a:rPr>
              <a:t>2022-06-26</a:t>
            </a:fld>
            <a:endParaRPr lang="en-CA" dirty="0">
              <a:solidFill>
                <a:schemeClr val="bg1">
                  <a:lumMod val="50000"/>
                </a:schemeClr>
              </a:solidFill>
              <a:latin typeface="Calibri" pitchFamily="34" charset="0"/>
            </a:endParaRPr>
          </a:p>
        </p:txBody>
      </p:sp>
      <p:sp>
        <p:nvSpPr>
          <p:cNvPr id="12" name="Footer Placeholder 3"/>
          <p:cNvSpPr>
            <a:spLocks noGrp="1"/>
          </p:cNvSpPr>
          <p:nvPr>
            <p:ph type="ftr" sz="quarter" idx="11"/>
          </p:nvPr>
        </p:nvSpPr>
        <p:spPr>
          <a:xfrm>
            <a:off x="3124200" y="6516000"/>
            <a:ext cx="3505200" cy="324000"/>
          </a:xfrm>
        </p:spPr>
        <p:txBody>
          <a:bodyPr/>
          <a:lstStyle/>
          <a:p>
            <a:pPr>
              <a:defRPr/>
            </a:pPr>
            <a:r>
              <a:rPr lang="sk-SK" dirty="0" smtClean="0">
                <a:solidFill>
                  <a:schemeClr val="bg1">
                    <a:lumMod val="50000"/>
                  </a:schemeClr>
                </a:solidFill>
                <a:latin typeface="Calibri" pitchFamily="34" charset="0"/>
              </a:rPr>
              <a:t>Časticová fyzika a svet okolo nás, S. Tokár</a:t>
            </a:r>
            <a:endParaRPr lang="sk-SK" dirty="0">
              <a:solidFill>
                <a:schemeClr val="bg1">
                  <a:lumMod val="50000"/>
                </a:schemeClr>
              </a:solidFill>
              <a:latin typeface="Calibri" pitchFamily="34" charset="0"/>
            </a:endParaRPr>
          </a:p>
        </p:txBody>
      </p:sp>
      <p:sp>
        <p:nvSpPr>
          <p:cNvPr id="13" name="Slide Number Placeholder 4"/>
          <p:cNvSpPr>
            <a:spLocks noGrp="1"/>
          </p:cNvSpPr>
          <p:nvPr>
            <p:ph type="sldNum" sz="quarter" idx="12"/>
          </p:nvPr>
        </p:nvSpPr>
        <p:spPr>
          <a:xfrm>
            <a:off x="6553200" y="6516000"/>
            <a:ext cx="1905000" cy="324000"/>
          </a:xfrm>
        </p:spPr>
        <p:txBody>
          <a:bodyPr/>
          <a:lstStyle/>
          <a:p>
            <a:pPr>
              <a:defRPr/>
            </a:pPr>
            <a:fld id="{BCA94D8C-4689-48FF-A150-A19601B4546C}" type="slidenum">
              <a:rPr lang="en-CA" smtClean="0">
                <a:solidFill>
                  <a:schemeClr val="bg1">
                    <a:lumMod val="50000"/>
                  </a:schemeClr>
                </a:solidFill>
                <a:latin typeface="Calibri" pitchFamily="34" charset="0"/>
              </a:rPr>
              <a:pPr>
                <a:defRPr/>
              </a:pPr>
              <a:t>10</a:t>
            </a:fld>
            <a:endParaRPr lang="en-CA" dirty="0">
              <a:solidFill>
                <a:schemeClr val="bg1">
                  <a:lumMod val="50000"/>
                </a:schemeClr>
              </a:solidFill>
              <a:latin typeface="Calibri" pitchFamily="34" charset="0"/>
            </a:endParaRPr>
          </a:p>
        </p:txBody>
      </p:sp>
    </p:spTree>
    <p:extLst>
      <p:ext uri="{BB962C8B-B14F-4D97-AF65-F5344CB8AC3E}">
        <p14:creationId xmlns:p14="http://schemas.microsoft.com/office/powerpoint/2010/main" val="5679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3200" dirty="0" smtClean="0">
                <a:latin typeface="Calibri" pitchFamily="34" charset="0"/>
              </a:rPr>
              <a:t>Ako ďalej: </a:t>
            </a:r>
            <a:r>
              <a:rPr lang="en-US" sz="3200" dirty="0" smtClean="0">
                <a:latin typeface="Calibri" pitchFamily="34" charset="0"/>
              </a:rPr>
              <a:t>Higgs</a:t>
            </a:r>
            <a:r>
              <a:rPr lang="sk-SK" sz="3200" dirty="0" err="1" smtClean="0">
                <a:latin typeface="Calibri" pitchFamily="34" charset="0"/>
              </a:rPr>
              <a:t>ov</a:t>
            </a:r>
            <a:r>
              <a:rPr lang="en-US" sz="3200" dirty="0" smtClean="0">
                <a:latin typeface="Calibri" pitchFamily="34" charset="0"/>
              </a:rPr>
              <a:t> </a:t>
            </a:r>
            <a:r>
              <a:rPr lang="en-US" sz="3200" dirty="0" err="1" smtClean="0">
                <a:latin typeface="Calibri" pitchFamily="34" charset="0"/>
              </a:rPr>
              <a:t>bo</a:t>
            </a:r>
            <a:r>
              <a:rPr lang="sk-SK" sz="3200" dirty="0" err="1" smtClean="0">
                <a:latin typeface="Calibri" pitchFamily="34" charset="0"/>
              </a:rPr>
              <a:t>zó</a:t>
            </a:r>
            <a:r>
              <a:rPr lang="en-US" sz="3200" dirty="0" smtClean="0">
                <a:latin typeface="Calibri" pitchFamily="34" charset="0"/>
              </a:rPr>
              <a:t>n</a:t>
            </a:r>
            <a:r>
              <a:rPr lang="sk-SK" sz="3200" dirty="0" smtClean="0">
                <a:latin typeface="Calibri" pitchFamily="34" charset="0"/>
              </a:rPr>
              <a:t>?</a:t>
            </a:r>
            <a:r>
              <a:rPr lang="en-US" sz="3200" dirty="0" smtClean="0">
                <a:latin typeface="Calibri" pitchFamily="34" charset="0"/>
              </a:rPr>
              <a:t> </a:t>
            </a:r>
            <a:endParaRPr lang="en-US" sz="3200" i="1" dirty="0">
              <a:latin typeface="Times New Roman" panose="02020603050405020304" pitchFamily="18" charset="0"/>
              <a:cs typeface="Times New Roman" panose="02020603050405020304" pitchFamily="18" charset="0"/>
            </a:endParaRPr>
          </a:p>
        </p:txBody>
      </p:sp>
      <p:sp>
        <p:nvSpPr>
          <p:cNvPr id="7"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latin typeface="Times New Roman" pitchFamily="18" charset="0"/>
              </a:rPr>
              <a:pPr/>
              <a:t>11</a:t>
            </a:fld>
            <a:endParaRPr lang="en-CA" sz="1400" dirty="0" smtClean="0">
              <a:latin typeface="Times New Roman" pitchFamily="18" charset="0"/>
            </a:endParaRPr>
          </a:p>
        </p:txBody>
      </p:sp>
      <p:sp>
        <p:nvSpPr>
          <p:cNvPr id="8"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7E0F075-C96D-4C43-B597-B5D63D0EE685}"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9"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1400" smtClean="0">
                <a:solidFill>
                  <a:schemeClr val="bg1">
                    <a:lumMod val="50000"/>
                  </a:schemeClr>
                </a:solidFill>
                <a:latin typeface="Calibri" pitchFamily="34" charset="0"/>
              </a:rPr>
              <a:t>Časticová fyzika a svet okolo nás, S. Tokár</a:t>
            </a:r>
            <a:endParaRPr lang="sk-SK" sz="1400" dirty="0" smtClean="0">
              <a:solidFill>
                <a:schemeClr val="bg1">
                  <a:lumMod val="50000"/>
                </a:schemeClr>
              </a:solidFill>
              <a:latin typeface="Calibri" pitchFamily="34" charset="0"/>
            </a:endParaRPr>
          </a:p>
        </p:txBody>
      </p:sp>
      <p:sp>
        <p:nvSpPr>
          <p:cNvPr id="4" name="Rectangle 3"/>
          <p:cNvSpPr/>
          <p:nvPr/>
        </p:nvSpPr>
        <p:spPr>
          <a:xfrm>
            <a:off x="-3002" y="651633"/>
            <a:ext cx="8985637" cy="2162130"/>
          </a:xfrm>
          <a:prstGeom prst="rect">
            <a:avLst/>
          </a:prstGeom>
        </p:spPr>
        <p:txBody>
          <a:bodyPr wrap="square">
            <a:spAutoFit/>
          </a:bodyPr>
          <a:lstStyle/>
          <a:p>
            <a:pPr>
              <a:spcAft>
                <a:spcPts val="900"/>
              </a:spcAft>
            </a:pPr>
            <a:r>
              <a:rPr lang="sk-SK" dirty="0" smtClean="0">
                <a:solidFill>
                  <a:srgbClr val="C00000"/>
                </a:solidFill>
                <a:latin typeface="Calibri" pitchFamily="34" charset="0"/>
              </a:rPr>
              <a:t>Čo povedal G. </a:t>
            </a:r>
            <a:r>
              <a:rPr lang="sk-SK" dirty="0" err="1" smtClean="0">
                <a:solidFill>
                  <a:srgbClr val="C00000"/>
                </a:solidFill>
                <a:latin typeface="Calibri" pitchFamily="34" charset="0"/>
              </a:rPr>
              <a:t>Salam</a:t>
            </a:r>
            <a:r>
              <a:rPr lang="sk-SK" dirty="0">
                <a:solidFill>
                  <a:srgbClr val="C00000"/>
                </a:solidFill>
                <a:latin typeface="Calibri" pitchFamily="34" charset="0"/>
              </a:rPr>
              <a:t> </a:t>
            </a:r>
            <a:r>
              <a:rPr lang="sk-SK" dirty="0" smtClean="0">
                <a:solidFill>
                  <a:srgbClr val="C00000"/>
                </a:solidFill>
                <a:latin typeface="Calibri" pitchFamily="34" charset="0"/>
              </a:rPr>
              <a:t> </a:t>
            </a:r>
            <a:r>
              <a:rPr lang="sk-SK" dirty="0" smtClean="0">
                <a:latin typeface="Calibri" pitchFamily="34" charset="0"/>
                <a:sym typeface="Symbol" panose="05050102010706020507" pitchFamily="18" charset="2"/>
              </a:rPr>
              <a:t></a:t>
            </a:r>
            <a:r>
              <a:rPr lang="sk-SK" dirty="0" smtClean="0">
                <a:latin typeface="Calibri" pitchFamily="34" charset="0"/>
              </a:rPr>
              <a:t> </a:t>
            </a:r>
          </a:p>
          <a:p>
            <a:pPr>
              <a:spcAft>
                <a:spcPts val="600"/>
              </a:spcAft>
            </a:pPr>
            <a:r>
              <a:rPr lang="sk-SK" sz="2200" dirty="0" smtClean="0">
                <a:latin typeface="Calibri" pitchFamily="34" charset="0"/>
              </a:rPr>
              <a:t>Higgsov bozón zavádza do SM  </a:t>
            </a:r>
            <a:r>
              <a:rPr lang="sk-SK" sz="2200" dirty="0" smtClean="0">
                <a:solidFill>
                  <a:srgbClr val="0000FF"/>
                </a:solidFill>
                <a:latin typeface="Calibri" pitchFamily="34" charset="0"/>
              </a:rPr>
              <a:t>nekalibračnú interakciu</a:t>
            </a:r>
            <a:r>
              <a:rPr lang="sk-SK" sz="2200" dirty="0" smtClean="0">
                <a:latin typeface="Calibri" pitchFamily="34" charset="0"/>
              </a:rPr>
              <a:t> (inú ako fotón, W, Z–bozóny, gluóny) avšak:</a:t>
            </a:r>
          </a:p>
          <a:p>
            <a:pPr marL="342900" indent="-342900">
              <a:spcAft>
                <a:spcPts val="600"/>
              </a:spcAft>
              <a:buFont typeface="Wingdings" panose="05000000000000000000" pitchFamily="2" charset="2"/>
              <a:buChar char="ü"/>
            </a:pPr>
            <a:r>
              <a:rPr lang="sk-SK" sz="2200" dirty="0" smtClean="0">
                <a:latin typeface="Calibri" pitchFamily="34" charset="0"/>
              </a:rPr>
              <a:t>Je to interakcia fundamentálna alebo efektívna?</a:t>
            </a:r>
          </a:p>
          <a:p>
            <a:pPr marL="342900" indent="-342900">
              <a:spcAft>
                <a:spcPts val="600"/>
              </a:spcAft>
              <a:buFont typeface="Wingdings" panose="05000000000000000000" pitchFamily="2" charset="2"/>
              <a:buChar char="ü"/>
            </a:pPr>
            <a:r>
              <a:rPr lang="sk-SK" sz="2200" dirty="0" smtClean="0">
                <a:latin typeface="Calibri" pitchFamily="34" charset="0"/>
              </a:rPr>
              <a:t>Je Higgsov bozón fundamentálna častica SM alebo je to kompozit?</a:t>
            </a:r>
          </a:p>
        </p:txBody>
      </p:sp>
      <p:grpSp>
        <p:nvGrpSpPr>
          <p:cNvPr id="10" name="Group 9"/>
          <p:cNvGrpSpPr/>
          <p:nvPr/>
        </p:nvGrpSpPr>
        <p:grpSpPr>
          <a:xfrm>
            <a:off x="-3002" y="2772000"/>
            <a:ext cx="5946602" cy="2162130"/>
            <a:chOff x="-3002" y="2772000"/>
            <a:chExt cx="5946602" cy="2162130"/>
          </a:xfrm>
        </p:grpSpPr>
        <p:sp>
          <p:nvSpPr>
            <p:cNvPr id="3" name="Obdĺžnik 2"/>
            <p:cNvSpPr/>
            <p:nvPr/>
          </p:nvSpPr>
          <p:spPr>
            <a:xfrm>
              <a:off x="-3002" y="2772000"/>
              <a:ext cx="5633853" cy="2162130"/>
            </a:xfrm>
            <a:prstGeom prst="rect">
              <a:avLst/>
            </a:prstGeom>
            <a:solidFill>
              <a:schemeClr val="accent5">
                <a:lumMod val="20000"/>
                <a:lumOff val="80000"/>
              </a:schemeClr>
            </a:solidFill>
            <a:ln>
              <a:solidFill>
                <a:schemeClr val="bg1">
                  <a:lumMod val="75000"/>
                </a:schemeClr>
              </a:solidFill>
            </a:ln>
          </p:spPr>
          <p:txBody>
            <a:bodyPr wrap="square">
              <a:spAutoFit/>
            </a:bodyPr>
            <a:lstStyle/>
            <a:p>
              <a:pPr>
                <a:spcAft>
                  <a:spcPts val="900"/>
                </a:spcAft>
              </a:pPr>
              <a:r>
                <a:rPr lang="sk-SK" dirty="0">
                  <a:solidFill>
                    <a:srgbClr val="C00000"/>
                  </a:solidFill>
                  <a:latin typeface="Calibri" pitchFamily="34" charset="0"/>
                </a:rPr>
                <a:t>Ako to zistiť?</a:t>
              </a:r>
            </a:p>
            <a:p>
              <a:pPr marL="342900" indent="-342900">
                <a:spcAft>
                  <a:spcPts val="900"/>
                </a:spcAft>
                <a:buFont typeface="Wingdings" panose="05000000000000000000" pitchFamily="2" charset="2"/>
                <a:buChar char="ü"/>
              </a:pPr>
              <a:r>
                <a:rPr lang="sk-SK" sz="2200" dirty="0" smtClean="0">
                  <a:latin typeface="Calibri" pitchFamily="34" charset="0"/>
                </a:rPr>
                <a:t>Štúdiom väzbových konštánt </a:t>
              </a:r>
              <a:r>
                <a:rPr lang="sk-SK" sz="2200" dirty="0" err="1" smtClean="0">
                  <a:latin typeface="Calibri" pitchFamily="34" charset="0"/>
                </a:rPr>
                <a:t>Higgsovho</a:t>
              </a:r>
              <a:r>
                <a:rPr lang="sk-SK" sz="2200" dirty="0" smtClean="0">
                  <a:latin typeface="Calibri" pitchFamily="34" charset="0"/>
                </a:rPr>
                <a:t> </a:t>
              </a:r>
              <a:r>
                <a:rPr lang="sk-SK" sz="2200" dirty="0" err="1" smtClean="0">
                  <a:latin typeface="Calibri" pitchFamily="34" charset="0"/>
                </a:rPr>
                <a:t>bozónu</a:t>
              </a:r>
              <a:r>
                <a:rPr lang="sk-SK" sz="2200" dirty="0" smtClean="0">
                  <a:latin typeface="Calibri" pitchFamily="34" charset="0"/>
                </a:rPr>
                <a:t> na top kvark a iné SM-častice</a:t>
              </a:r>
              <a:endParaRPr lang="sk-SK" sz="2200" dirty="0">
                <a:latin typeface="Calibri" pitchFamily="34" charset="0"/>
              </a:endParaRPr>
            </a:p>
            <a:p>
              <a:pPr marL="342900" indent="-342900">
                <a:spcBef>
                  <a:spcPts val="900"/>
                </a:spcBef>
                <a:buFont typeface="Wingdings" pitchFamily="2" charset="2"/>
                <a:buChar char="ü"/>
              </a:pPr>
              <a:r>
                <a:rPr lang="sk-SK" sz="2200" dirty="0" smtClean="0">
                  <a:latin typeface="Calibri" pitchFamily="34" charset="0"/>
                  <a:sym typeface="Symbol"/>
                </a:rPr>
                <a:t>Štúdiom parametrov Higgsovho</a:t>
              </a:r>
              <a:r>
                <a:rPr lang="sk-SK" sz="2200" dirty="0" smtClean="0">
                  <a:latin typeface="Calibri" pitchFamily="34" charset="0"/>
                </a:rPr>
                <a:t> potenciálu (</a:t>
              </a:r>
              <a:r>
                <a:rPr lang="sk-SK" sz="2200" dirty="0" smtClean="0">
                  <a:solidFill>
                    <a:srgbClr val="0000FF"/>
                  </a:solidFill>
                  <a:latin typeface="Calibri" pitchFamily="34" charset="0"/>
                  <a:sym typeface="Symbol" panose="05050102010706020507" pitchFamily="18" charset="2"/>
                </a:rPr>
                <a:t></a:t>
              </a:r>
              <a:r>
                <a:rPr lang="sk-SK" sz="2200" baseline="-25000" dirty="0" smtClean="0">
                  <a:solidFill>
                    <a:srgbClr val="0000FF"/>
                  </a:solidFill>
                  <a:latin typeface="Calibri" pitchFamily="34" charset="0"/>
                  <a:sym typeface="Symbol" panose="05050102010706020507" pitchFamily="18" charset="2"/>
                </a:rPr>
                <a:t>3</a:t>
              </a:r>
              <a:r>
                <a:rPr lang="sk-SK" sz="2200" dirty="0" smtClean="0">
                  <a:latin typeface="Calibri" pitchFamily="34" charset="0"/>
                  <a:sym typeface="Symbol" panose="05050102010706020507" pitchFamily="18" charset="2"/>
                </a:rPr>
                <a:t>, </a:t>
              </a:r>
              <a:r>
                <a:rPr lang="sk-SK" sz="2200" dirty="0" smtClean="0">
                  <a:solidFill>
                    <a:srgbClr val="CC0000"/>
                  </a:solidFill>
                  <a:latin typeface="Calibri" pitchFamily="34" charset="0"/>
                  <a:sym typeface="Symbol" panose="05050102010706020507" pitchFamily="18" charset="2"/>
                </a:rPr>
                <a:t></a:t>
              </a:r>
              <a:r>
                <a:rPr lang="sk-SK" sz="2200" baseline="-25000" dirty="0" smtClean="0">
                  <a:solidFill>
                    <a:srgbClr val="CC0000"/>
                  </a:solidFill>
                  <a:latin typeface="Calibri" pitchFamily="34" charset="0"/>
                  <a:sym typeface="Symbol" panose="05050102010706020507" pitchFamily="18" charset="2"/>
                </a:rPr>
                <a:t>4</a:t>
              </a:r>
              <a:r>
                <a:rPr lang="sk-SK" sz="2200" dirty="0" smtClean="0">
                  <a:latin typeface="Calibri" pitchFamily="34" charset="0"/>
                  <a:sym typeface="Symbol" panose="05050102010706020507" pitchFamily="18" charset="2"/>
                </a:rPr>
                <a:t>)</a:t>
              </a:r>
              <a:r>
                <a:rPr lang="sk-SK" sz="2200" dirty="0" smtClean="0">
                  <a:latin typeface="Calibri" pitchFamily="34" charset="0"/>
                </a:rPr>
                <a:t> – popisujú jeho samo-interakciu</a:t>
              </a:r>
              <a:endParaRPr lang="en-US" sz="2200" dirty="0">
                <a:latin typeface="Calibri" pitchFamily="34" charset="0"/>
              </a:endParaRPr>
            </a:p>
          </p:txBody>
        </p:sp>
        <p:cxnSp>
          <p:nvCxnSpPr>
            <p:cNvPr id="11" name="Rovná spojovacia šípka 10"/>
            <p:cNvCxnSpPr/>
            <p:nvPr/>
          </p:nvCxnSpPr>
          <p:spPr bwMode="auto">
            <a:xfrm>
              <a:off x="4876800" y="3768081"/>
              <a:ext cx="1066800" cy="457200"/>
            </a:xfrm>
            <a:prstGeom prst="straightConnector1">
              <a:avLst/>
            </a:prstGeom>
            <a:solidFill>
              <a:schemeClr val="accent1"/>
            </a:solidFill>
            <a:ln w="9525" cap="flat" cmpd="sng" algn="ctr">
              <a:solidFill>
                <a:srgbClr val="C00000"/>
              </a:solidFill>
              <a:prstDash val="dash"/>
              <a:round/>
              <a:headEnd type="none" w="med" len="med"/>
              <a:tailEnd type="triangle"/>
            </a:ln>
            <a:effectLst/>
          </p:spPr>
        </p:cxnSp>
      </p:grpSp>
      <p:grpSp>
        <p:nvGrpSpPr>
          <p:cNvPr id="14" name="Group 13"/>
          <p:cNvGrpSpPr/>
          <p:nvPr/>
        </p:nvGrpSpPr>
        <p:grpSpPr>
          <a:xfrm>
            <a:off x="-3002" y="5004000"/>
            <a:ext cx="7203234" cy="1624110"/>
            <a:chOff x="-3002" y="5004000"/>
            <a:chExt cx="7203234" cy="1624110"/>
          </a:xfrm>
        </p:grpSpPr>
        <p:sp>
          <p:nvSpPr>
            <p:cNvPr id="12" name="BlokTextu 11"/>
            <p:cNvSpPr txBox="1"/>
            <p:nvPr/>
          </p:nvSpPr>
          <p:spPr>
            <a:xfrm>
              <a:off x="1728000" y="6228000"/>
              <a:ext cx="5472232" cy="400110"/>
            </a:xfrm>
            <a:prstGeom prst="rect">
              <a:avLst/>
            </a:prstGeom>
            <a:solidFill>
              <a:schemeClr val="accent5">
                <a:lumMod val="20000"/>
                <a:lumOff val="80000"/>
              </a:schemeClr>
            </a:solidFill>
            <a:ln>
              <a:solidFill>
                <a:schemeClr val="bg1">
                  <a:lumMod val="75000"/>
                </a:schemeClr>
              </a:solidFill>
            </a:ln>
          </p:spPr>
          <p:txBody>
            <a:bodyPr wrap="square" rtlCol="0">
              <a:spAutoFit/>
            </a:bodyPr>
            <a:lstStyle/>
            <a:p>
              <a:r>
                <a:rPr lang="en-US" sz="2000" dirty="0" smtClean="0">
                  <a:solidFill>
                    <a:srgbClr val="0000FF"/>
                  </a:solidFill>
                  <a:latin typeface="Calibri" panose="020F0502020204030204" pitchFamily="34" charset="0"/>
                  <a:sym typeface="Symbol" panose="05050102010706020507" pitchFamily="18" charset="2"/>
                </a:rPr>
                <a:t></a:t>
              </a:r>
              <a:r>
                <a:rPr lang="sk-SK" sz="2000" baseline="-25000" dirty="0" smtClean="0">
                  <a:solidFill>
                    <a:srgbClr val="0000FF"/>
                  </a:solidFill>
                  <a:latin typeface="Calibri" panose="020F0502020204030204" pitchFamily="34" charset="0"/>
                  <a:sym typeface="Symbol" panose="05050102010706020507" pitchFamily="18" charset="2"/>
                </a:rPr>
                <a:t>F </a:t>
              </a:r>
              <a:r>
                <a:rPr lang="sk-SK" sz="2000" dirty="0" smtClean="0">
                  <a:solidFill>
                    <a:srgbClr val="0000FF"/>
                  </a:solidFill>
                  <a:latin typeface="Calibri" panose="020F0502020204030204" pitchFamily="34" charset="0"/>
                  <a:sym typeface="Symbol" panose="05050102010706020507" pitchFamily="18" charset="2"/>
                </a:rPr>
                <a:t>, </a:t>
              </a:r>
              <a:r>
                <a:rPr lang="en-US" sz="2000" dirty="0" smtClean="0">
                  <a:solidFill>
                    <a:srgbClr val="0000FF"/>
                  </a:solidFill>
                  <a:latin typeface="Calibri" panose="020F0502020204030204" pitchFamily="34" charset="0"/>
                  <a:sym typeface="Symbol" panose="05050102010706020507" pitchFamily="18" charset="2"/>
                </a:rPr>
                <a:t></a:t>
              </a:r>
              <a:r>
                <a:rPr lang="sk-SK" sz="2000" baseline="-25000" dirty="0" smtClean="0">
                  <a:solidFill>
                    <a:srgbClr val="0000FF"/>
                  </a:solidFill>
                  <a:latin typeface="Calibri" panose="020F0502020204030204" pitchFamily="34" charset="0"/>
                  <a:sym typeface="Symbol" panose="05050102010706020507" pitchFamily="18" charset="2"/>
                </a:rPr>
                <a:t>V</a:t>
              </a:r>
              <a:r>
                <a:rPr lang="sk-SK" sz="2000" dirty="0" smtClean="0">
                  <a:solidFill>
                    <a:srgbClr val="0000FF"/>
                  </a:solidFill>
                  <a:latin typeface="Calibri" panose="020F0502020204030204" pitchFamily="34" charset="0"/>
                  <a:sym typeface="Symbol" panose="05050102010706020507" pitchFamily="18" charset="2"/>
                </a:rPr>
                <a:t> =1 </a:t>
              </a:r>
              <a:r>
                <a:rPr lang="sk-SK" sz="2000" dirty="0" smtClean="0">
                  <a:latin typeface="Calibri" panose="020F0502020204030204" pitchFamily="34" charset="0"/>
                  <a:sym typeface="Symbol" panose="05050102010706020507" pitchFamily="18" charset="2"/>
                </a:rPr>
                <a:t>pre SM,  </a:t>
              </a:r>
              <a:r>
                <a:rPr lang="en-US" sz="2000" dirty="0" smtClean="0">
                  <a:solidFill>
                    <a:srgbClr val="0000FF"/>
                  </a:solidFill>
                  <a:latin typeface="Calibri" pitchFamily="34" charset="0"/>
                  <a:sym typeface="Symbol"/>
                </a:rPr>
                <a:t></a:t>
              </a:r>
              <a:r>
                <a:rPr lang="sk-SK" sz="2000" dirty="0" smtClean="0">
                  <a:solidFill>
                    <a:srgbClr val="0000FF"/>
                  </a:solidFill>
                  <a:latin typeface="Calibri" pitchFamily="34" charset="0"/>
                  <a:sym typeface="Symbol"/>
                </a:rPr>
                <a:t> </a:t>
              </a:r>
              <a:r>
                <a:rPr lang="en-US" sz="2000" dirty="0">
                  <a:solidFill>
                    <a:srgbClr val="0000FF"/>
                  </a:solidFill>
                  <a:latin typeface="Calibri" pitchFamily="34" charset="0"/>
                </a:rPr>
                <a:t>= </a:t>
              </a:r>
              <a:r>
                <a:rPr lang="en-US" sz="2000" dirty="0" smtClean="0">
                  <a:solidFill>
                    <a:srgbClr val="0000FF"/>
                  </a:solidFill>
                  <a:latin typeface="Calibri" pitchFamily="34" charset="0"/>
                </a:rPr>
                <a:t>246 GeV</a:t>
              </a:r>
              <a:r>
                <a:rPr lang="sk-SK" sz="2000" dirty="0" smtClean="0">
                  <a:solidFill>
                    <a:srgbClr val="003366"/>
                  </a:solidFill>
                  <a:latin typeface="Calibri" pitchFamily="34" charset="0"/>
                </a:rPr>
                <a:t> </a:t>
              </a:r>
              <a:r>
                <a:rPr lang="sk-SK" sz="2000" dirty="0" smtClean="0">
                  <a:latin typeface="Calibri" pitchFamily="34" charset="0"/>
                </a:rPr>
                <a:t>– </a:t>
              </a:r>
              <a:r>
                <a:rPr lang="sk-SK" sz="2000" dirty="0" err="1" smtClean="0">
                  <a:latin typeface="Calibri" pitchFamily="34" charset="0"/>
                </a:rPr>
                <a:t>v.e.v</a:t>
              </a:r>
              <a:r>
                <a:rPr lang="sk-SK" sz="2000" dirty="0" smtClean="0">
                  <a:latin typeface="Calibri" pitchFamily="34" charset="0"/>
                </a:rPr>
                <a:t>. H poľa</a:t>
              </a:r>
              <a:endParaRPr lang="en-US" sz="2000" dirty="0">
                <a:latin typeface="Calibri" panose="020F0502020204030204" pitchFamily="34" charset="0"/>
              </a:endParaRPr>
            </a:p>
          </p:txBody>
        </p:sp>
        <p:graphicFrame>
          <p:nvGraphicFramePr>
            <p:cNvPr id="13" name="Objekt 12"/>
            <p:cNvGraphicFramePr>
              <a:graphicFrameLocks noChangeAspect="1"/>
            </p:cNvGraphicFramePr>
            <p:nvPr>
              <p:extLst>
                <p:ext uri="{D42A27DB-BD31-4B8C-83A1-F6EECF244321}">
                  <p14:modId xmlns:p14="http://schemas.microsoft.com/office/powerpoint/2010/main" val="2272532188"/>
                </p:ext>
              </p:extLst>
            </p:nvPr>
          </p:nvGraphicFramePr>
          <p:xfrm>
            <a:off x="-3002" y="5004000"/>
            <a:ext cx="5702300" cy="685800"/>
          </p:xfrm>
          <a:graphic>
            <a:graphicData uri="http://schemas.openxmlformats.org/presentationml/2006/ole">
              <mc:AlternateContent xmlns:mc="http://schemas.openxmlformats.org/markup-compatibility/2006">
                <mc:Choice xmlns:v="urn:schemas-microsoft-com:vml" Requires="v">
                  <p:oleObj spid="_x0000_s50199" name="Equation" r:id="rId4" imgW="5702040" imgH="685800" progId="Equation.DSMT4">
                    <p:embed/>
                  </p:oleObj>
                </mc:Choice>
                <mc:Fallback>
                  <p:oleObj name="Equation" r:id="rId4" imgW="5702040" imgH="685800" progId="Equation.DSMT4">
                    <p:embed/>
                    <p:pic>
                      <p:nvPicPr>
                        <p:cNvPr id="13" name="Objekt 12"/>
                        <p:cNvPicPr/>
                        <p:nvPr/>
                      </p:nvPicPr>
                      <p:blipFill>
                        <a:blip r:embed="rId5"/>
                        <a:stretch>
                          <a:fillRect/>
                        </a:stretch>
                      </p:blipFill>
                      <p:spPr>
                        <a:xfrm>
                          <a:off x="-3002" y="5004000"/>
                          <a:ext cx="5702300" cy="685800"/>
                        </a:xfrm>
                        <a:prstGeom prst="rect">
                          <a:avLst/>
                        </a:prstGeom>
                        <a:solidFill>
                          <a:schemeClr val="accent5">
                            <a:lumMod val="20000"/>
                            <a:lumOff val="80000"/>
                          </a:schemeClr>
                        </a:solidFill>
                        <a:ln>
                          <a:solidFill>
                            <a:schemeClr val="bg1">
                              <a:lumMod val="75000"/>
                            </a:schemeClr>
                          </a:solidFill>
                        </a:ln>
                      </p:spPr>
                    </p:pic>
                  </p:oleObj>
                </mc:Fallback>
              </mc:AlternateContent>
            </a:graphicData>
          </a:graphic>
        </p:graphicFrame>
        <p:sp>
          <p:nvSpPr>
            <p:cNvPr id="5" name="BlokTextu 4"/>
            <p:cNvSpPr txBox="1"/>
            <p:nvPr/>
          </p:nvSpPr>
          <p:spPr>
            <a:xfrm>
              <a:off x="158619" y="5796000"/>
              <a:ext cx="5472232" cy="400110"/>
            </a:xfrm>
            <a:prstGeom prst="rect">
              <a:avLst/>
            </a:prstGeom>
            <a:solidFill>
              <a:schemeClr val="accent5">
                <a:lumMod val="20000"/>
                <a:lumOff val="80000"/>
              </a:schemeClr>
            </a:solidFill>
            <a:ln>
              <a:solidFill>
                <a:schemeClr val="bg1">
                  <a:lumMod val="75000"/>
                </a:schemeClr>
              </a:solidFill>
            </a:ln>
          </p:spPr>
          <p:txBody>
            <a:bodyPr wrap="square" rtlCol="0">
              <a:spAutoFit/>
            </a:bodyPr>
            <a:lstStyle/>
            <a:p>
              <a:r>
                <a:rPr lang="sk-SK" sz="1800" dirty="0" smtClean="0">
                  <a:latin typeface="Calibri" panose="020F0502020204030204" pitchFamily="34" charset="0"/>
                </a:rPr>
                <a:t>Produkcia 2 resp. 3 </a:t>
              </a:r>
              <a:r>
                <a:rPr lang="sk-SK" sz="1800" dirty="0" err="1" smtClean="0">
                  <a:latin typeface="Calibri" panose="020F0502020204030204" pitchFamily="34" charset="0"/>
                </a:rPr>
                <a:t>H-bozónov</a:t>
              </a:r>
              <a:r>
                <a:rPr lang="sk-SK" sz="1800" dirty="0" smtClean="0">
                  <a:latin typeface="Calibri" panose="020F0502020204030204" pitchFamily="34" charset="0"/>
                </a:rPr>
                <a:t> </a:t>
              </a:r>
              <a:r>
                <a:rPr lang="sk-SK" sz="1800" dirty="0" smtClean="0">
                  <a:latin typeface="Calibri" panose="020F0502020204030204" pitchFamily="34" charset="0"/>
                  <a:sym typeface="Symbol" panose="05050102010706020507" pitchFamily="18" charset="2"/>
                </a:rPr>
                <a:t> </a:t>
              </a:r>
              <a:r>
                <a:rPr lang="sk-SK" sz="2000" dirty="0" smtClean="0">
                  <a:latin typeface="Calibri" panose="020F0502020204030204" pitchFamily="34" charset="0"/>
                </a:rPr>
                <a:t>HL-LHC: </a:t>
              </a:r>
              <a:r>
                <a:rPr lang="sk-SK" sz="2000" dirty="0" smtClean="0">
                  <a:solidFill>
                    <a:srgbClr val="C00000"/>
                  </a:solidFill>
                  <a:latin typeface="Calibri" panose="020F0502020204030204" pitchFamily="34" charset="0"/>
                  <a:sym typeface="Symbol" panose="05050102010706020507" pitchFamily="18" charset="2"/>
                </a:rPr>
                <a:t></a:t>
              </a:r>
              <a:r>
                <a:rPr lang="sk-SK" sz="2000" baseline="-25000" dirty="0" smtClean="0">
                  <a:solidFill>
                    <a:srgbClr val="C00000"/>
                  </a:solidFill>
                  <a:latin typeface="Calibri" panose="020F0502020204030204" pitchFamily="34" charset="0"/>
                  <a:sym typeface="Symbol" panose="05050102010706020507" pitchFamily="18" charset="2"/>
                </a:rPr>
                <a:t>3</a:t>
              </a:r>
              <a:r>
                <a:rPr lang="sk-SK" sz="2000" dirty="0" smtClean="0">
                  <a:solidFill>
                    <a:srgbClr val="C00000"/>
                  </a:solidFill>
                  <a:latin typeface="Calibri" panose="020F0502020204030204" pitchFamily="34" charset="0"/>
                  <a:sym typeface="Symbol" panose="05050102010706020507" pitchFamily="18" charset="2"/>
                </a:rPr>
                <a:t>  50% </a:t>
              </a:r>
              <a:endParaRPr lang="en-US" sz="2000" dirty="0">
                <a:solidFill>
                  <a:srgbClr val="C00000"/>
                </a:solidFill>
                <a:latin typeface="Calibri" panose="020F0502020204030204" pitchFamily="34" charset="0"/>
              </a:endParaRPr>
            </a:p>
          </p:txBody>
        </p:sp>
        <p:cxnSp>
          <p:nvCxnSpPr>
            <p:cNvPr id="17" name="Rovná spojovacia šípka 16"/>
            <p:cNvCxnSpPr/>
            <p:nvPr/>
          </p:nvCxnSpPr>
          <p:spPr bwMode="auto">
            <a:xfrm flipH="1">
              <a:off x="2577588" y="5510870"/>
              <a:ext cx="470412" cy="407700"/>
            </a:xfrm>
            <a:prstGeom prst="straightConnector1">
              <a:avLst/>
            </a:prstGeom>
            <a:solidFill>
              <a:schemeClr val="accent1"/>
            </a:solidFill>
            <a:ln w="9525" cap="flat" cmpd="sng" algn="ctr">
              <a:solidFill>
                <a:srgbClr val="C00000"/>
              </a:solidFill>
              <a:prstDash val="dash"/>
              <a:round/>
              <a:headEnd type="none" w="med" len="med"/>
              <a:tailEnd type="triangle"/>
            </a:ln>
            <a:effectLst/>
          </p:spPr>
        </p:cxnSp>
        <p:cxnSp>
          <p:nvCxnSpPr>
            <p:cNvPr id="19" name="Rovná spojovacia šípka 18"/>
            <p:cNvCxnSpPr/>
            <p:nvPr/>
          </p:nvCxnSpPr>
          <p:spPr bwMode="auto">
            <a:xfrm flipH="1">
              <a:off x="1295400" y="5486120"/>
              <a:ext cx="685715" cy="432450"/>
            </a:xfrm>
            <a:prstGeom prst="straightConnector1">
              <a:avLst/>
            </a:prstGeom>
            <a:solidFill>
              <a:schemeClr val="accent1"/>
            </a:solidFill>
            <a:ln w="9525" cap="flat" cmpd="sng" algn="ctr">
              <a:solidFill>
                <a:srgbClr val="0000FF"/>
              </a:solidFill>
              <a:prstDash val="dash"/>
              <a:round/>
              <a:headEnd type="none" w="med" len="med"/>
              <a:tailEnd type="triangle"/>
            </a:ln>
            <a:effectLst/>
          </p:spPr>
        </p:cxnSp>
      </p:grpSp>
      <p:pic>
        <p:nvPicPr>
          <p:cNvPr id="15" name="Obrázo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7608" y="3137763"/>
            <a:ext cx="3046998" cy="2926080"/>
          </a:xfrm>
          <a:prstGeom prst="rect">
            <a:avLst/>
          </a:prstGeom>
          <a:ln>
            <a:solidFill>
              <a:schemeClr val="bg1">
                <a:lumMod val="85000"/>
              </a:schemeClr>
            </a:solidFill>
          </a:ln>
        </p:spPr>
      </p:pic>
    </p:spTree>
    <p:extLst>
      <p:ext uri="{BB962C8B-B14F-4D97-AF65-F5344CB8AC3E}">
        <p14:creationId xmlns:p14="http://schemas.microsoft.com/office/powerpoint/2010/main" val="41151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latin typeface="Calibri" panose="020F0502020204030204" pitchFamily="34" charset="0"/>
                <a:cs typeface="Calibri" panose="020F0502020204030204" pitchFamily="34" charset="0"/>
              </a:rPr>
              <a:t>Back</a:t>
            </a:r>
            <a:r>
              <a:rPr lang="sk-SK" dirty="0" smtClean="0">
                <a:latin typeface="Calibri" panose="020F0502020204030204" pitchFamily="34" charset="0"/>
                <a:cs typeface="Calibri" panose="020F0502020204030204" pitchFamily="34" charset="0"/>
              </a:rPr>
              <a:t> </a:t>
            </a:r>
            <a:r>
              <a:rPr lang="sk-SK" dirty="0" err="1" smtClean="0">
                <a:latin typeface="Calibri" panose="020F0502020204030204" pitchFamily="34" charset="0"/>
                <a:cs typeface="Calibri" panose="020F0502020204030204" pitchFamily="34" charset="0"/>
              </a:rPr>
              <a:t>up</a:t>
            </a:r>
            <a:endParaRPr lang="en-US" dirty="0">
              <a:latin typeface="Calibri" panose="020F0502020204030204" pitchFamily="34" charset="0"/>
              <a:cs typeface="Calibri" panose="020F0502020204030204" pitchFamily="34" charset="0"/>
            </a:endParaRPr>
          </a:p>
        </p:txBody>
      </p:sp>
      <p:sp>
        <p:nvSpPr>
          <p:cNvPr id="3" name="Podnadpis 2"/>
          <p:cNvSpPr>
            <a:spLocks noGrp="1"/>
          </p:cNvSpPr>
          <p:nvPr>
            <p:ph type="subTitle" idx="1"/>
          </p:nvPr>
        </p:nvSpPr>
        <p:spPr/>
        <p:txBody>
          <a:bodyPr/>
          <a:lstStyle/>
          <a:p>
            <a:r>
              <a:rPr lang="sk-SK" dirty="0" smtClean="0">
                <a:latin typeface="Calibri" panose="020F0502020204030204" pitchFamily="34" charset="0"/>
                <a:cs typeface="Calibri" panose="020F0502020204030204" pitchFamily="34" charset="0"/>
              </a:rPr>
              <a:t>Prečo nové experimenty?</a:t>
            </a:r>
          </a:p>
          <a:p>
            <a:r>
              <a:rPr lang="sk-SK" dirty="0" smtClean="0">
                <a:latin typeface="Calibri" panose="020F0502020204030204" pitchFamily="34" charset="0"/>
                <a:cs typeface="Calibri" panose="020F0502020204030204" pitchFamily="34" charset="0"/>
              </a:rPr>
              <a:t>Častice a vesmír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7016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sk-SK" dirty="0" smtClean="0">
                <a:latin typeface="Calibri" pitchFamily="34" charset="0"/>
              </a:rPr>
              <a:t>Príklad protón-protónovej zrážky</a:t>
            </a:r>
          </a:p>
        </p:txBody>
      </p:sp>
      <p:grpSp>
        <p:nvGrpSpPr>
          <p:cNvPr id="19462" name="Group 5"/>
          <p:cNvGrpSpPr>
            <a:grpSpLocks/>
          </p:cNvGrpSpPr>
          <p:nvPr/>
        </p:nvGrpSpPr>
        <p:grpSpPr bwMode="auto">
          <a:xfrm>
            <a:off x="228600" y="3093404"/>
            <a:ext cx="8763000" cy="3151187"/>
            <a:chOff x="662880" y="4077072"/>
            <a:chExt cx="8351335" cy="2772668"/>
          </a:xfrm>
        </p:grpSpPr>
        <p:pic>
          <p:nvPicPr>
            <p:cNvPr id="19464" name="Picture 6" descr="Untitled.png"/>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880" y="4077072"/>
              <a:ext cx="8229600" cy="27726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5" name="TextBox 5"/>
            <p:cNvSpPr txBox="1">
              <a:spLocks noChangeArrowheads="1"/>
            </p:cNvSpPr>
            <p:nvPr/>
          </p:nvSpPr>
          <p:spPr bwMode="auto">
            <a:xfrm>
              <a:off x="1792176" y="5641503"/>
              <a:ext cx="763600" cy="307777"/>
            </a:xfrm>
            <a:prstGeom prst="rect">
              <a:avLst/>
            </a:prstGeom>
            <a:solidFill>
              <a:srgbClr val="FFFF00"/>
            </a:solidFill>
            <a:ln w="9525">
              <a:solidFill>
                <a:srgbClr val="000000"/>
              </a:solidFill>
              <a:miter lim="800000"/>
              <a:headEnd/>
              <a:tailEnd/>
            </a:ln>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1400" smtClean="0">
                  <a:solidFill>
                    <a:srgbClr val="000000"/>
                  </a:solidFill>
                  <a:latin typeface="Comic Sans MS" pitchFamily="66" charset="0"/>
                  <a:sym typeface="Wingdings" pitchFamily="2" charset="2"/>
                </a:rPr>
                <a:t>Z </a:t>
              </a:r>
              <a:r>
                <a:rPr lang="en-US" sz="1400" smtClean="0">
                  <a:solidFill>
                    <a:srgbClr val="000000"/>
                  </a:solidFill>
                  <a:latin typeface="Lucida Grande"/>
                  <a:ea typeface="Lucida Grande"/>
                  <a:cs typeface="Lucida Grande"/>
                  <a:sym typeface="Wingdings" pitchFamily="2" charset="2"/>
                </a:rPr>
                <a:t>μμ</a:t>
              </a:r>
              <a:endParaRPr lang="en-US" sz="1400" smtClean="0">
                <a:solidFill>
                  <a:srgbClr val="000000"/>
                </a:solidFill>
                <a:latin typeface="Comic Sans MS" pitchFamily="66" charset="0"/>
                <a:sym typeface="Wingdings" pitchFamily="2" charset="2"/>
              </a:endParaRPr>
            </a:p>
          </p:txBody>
        </p:sp>
        <p:sp>
          <p:nvSpPr>
            <p:cNvPr id="19466" name="TextBox 5"/>
            <p:cNvSpPr txBox="1">
              <a:spLocks noChangeArrowheads="1"/>
            </p:cNvSpPr>
            <p:nvPr/>
          </p:nvSpPr>
          <p:spPr bwMode="auto">
            <a:xfrm>
              <a:off x="2771800" y="4170566"/>
              <a:ext cx="6242415" cy="369332"/>
            </a:xfrm>
            <a:prstGeom prst="rect">
              <a:avLst/>
            </a:prstGeom>
            <a:solidFill>
              <a:srgbClr val="FFFF00"/>
            </a:solidFill>
            <a:ln w="9525">
              <a:solidFill>
                <a:srgbClr val="000000"/>
              </a:solidFill>
              <a:miter lim="800000"/>
              <a:headEnd/>
              <a:tailEnd/>
            </a:ln>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1800" smtClean="0">
                  <a:solidFill>
                    <a:srgbClr val="000000"/>
                  </a:solidFill>
                  <a:latin typeface="Arial" pitchFamily="34" charset="0"/>
                  <a:cs typeface="Arial" pitchFamily="34" charset="0"/>
                  <a:sym typeface="Wingdings" pitchFamily="2" charset="2"/>
                </a:rPr>
                <a:t>Z </a:t>
              </a:r>
              <a:r>
                <a:rPr lang="en-US" sz="1800" smtClean="0">
                  <a:solidFill>
                    <a:srgbClr val="000000"/>
                  </a:solidFill>
                  <a:latin typeface="Arial" pitchFamily="34" charset="0"/>
                  <a:ea typeface="Lucida Grande"/>
                  <a:cs typeface="Arial" pitchFamily="34" charset="0"/>
                  <a:sym typeface="Wingdings" pitchFamily="2" charset="2"/>
                </a:rPr>
                <a:t>μμ</a:t>
              </a:r>
              <a:r>
                <a:rPr lang="en-US" sz="1800" smtClean="0">
                  <a:solidFill>
                    <a:srgbClr val="000000"/>
                  </a:solidFill>
                  <a:latin typeface="Arial" pitchFamily="34" charset="0"/>
                  <a:cs typeface="Arial" pitchFamily="34" charset="0"/>
                  <a:sym typeface="Wingdings" pitchFamily="2" charset="2"/>
                </a:rPr>
                <a:t> event from 2012 data with 25 reconstructed vertices</a:t>
              </a:r>
            </a:p>
          </p:txBody>
        </p:sp>
      </p:grpSp>
      <p:sp>
        <p:nvSpPr>
          <p:cNvPr id="10" name="TextBox 9"/>
          <p:cNvSpPr txBox="1"/>
          <p:nvPr/>
        </p:nvSpPr>
        <p:spPr>
          <a:xfrm>
            <a:off x="250800" y="838200"/>
            <a:ext cx="5597494" cy="1800493"/>
          </a:xfrm>
          <a:prstGeom prst="rect">
            <a:avLst/>
          </a:prstGeom>
          <a:noFill/>
        </p:spPr>
        <p:txBody>
          <a:bodyPr wrap="none">
            <a:spAutoFit/>
          </a:bodyPr>
          <a:lstStyle/>
          <a:p>
            <a:pPr>
              <a:defRPr/>
            </a:pPr>
            <a:r>
              <a:rPr lang="sk-SK" dirty="0">
                <a:solidFill>
                  <a:srgbClr val="000000"/>
                </a:solidFill>
                <a:latin typeface="Calibri" panose="020F0502020204030204" pitchFamily="34" charset="0"/>
              </a:rPr>
              <a:t>Pri </a:t>
            </a:r>
            <a:r>
              <a:rPr lang="sk-SK" dirty="0" smtClean="0">
                <a:solidFill>
                  <a:srgbClr val="000000"/>
                </a:solidFill>
                <a:latin typeface="Calibri" panose="020F0502020204030204" pitchFamily="34" charset="0"/>
              </a:rPr>
              <a:t>1 zrážke zhustkov </a:t>
            </a:r>
            <a:r>
              <a:rPr lang="sk-SK" dirty="0">
                <a:solidFill>
                  <a:srgbClr val="000000"/>
                </a:solidFill>
                <a:latin typeface="Calibri" panose="020F0502020204030204" pitchFamily="34" charset="0"/>
              </a:rPr>
              <a:t>(bunch crossing): </a:t>
            </a:r>
          </a:p>
          <a:p>
            <a:pPr marL="800100" lvl="1" indent="-342900">
              <a:spcBef>
                <a:spcPts val="600"/>
              </a:spcBef>
              <a:buFont typeface="Wingdings" pitchFamily="2" charset="2"/>
              <a:buChar char="ü"/>
              <a:defRPr/>
            </a:pPr>
            <a:r>
              <a:rPr lang="sk-SK" dirty="0">
                <a:solidFill>
                  <a:srgbClr val="000000"/>
                </a:solidFill>
                <a:latin typeface="Calibri" panose="020F0502020204030204" pitchFamily="34" charset="0"/>
              </a:rPr>
              <a:t>Trigerovaný event obsahuje Z</a:t>
            </a:r>
            <a:r>
              <a:rPr lang="sk-SK" dirty="0">
                <a:solidFill>
                  <a:srgbClr val="000000"/>
                </a:solidFill>
                <a:latin typeface="Calibri" panose="020F0502020204030204" pitchFamily="34" charset="0"/>
                <a:sym typeface="Symbol"/>
              </a:rPr>
              <a:t></a:t>
            </a:r>
            <a:r>
              <a:rPr lang="sk-SK" baseline="30000" dirty="0">
                <a:solidFill>
                  <a:srgbClr val="000000"/>
                </a:solidFill>
                <a:latin typeface="Calibri" panose="020F0502020204030204" pitchFamily="34" charset="0"/>
                <a:sym typeface="Symbol"/>
              </a:rPr>
              <a:t>+</a:t>
            </a:r>
            <a:r>
              <a:rPr lang="sk-SK" dirty="0">
                <a:solidFill>
                  <a:srgbClr val="000000"/>
                </a:solidFill>
                <a:latin typeface="Calibri" panose="020F0502020204030204" pitchFamily="34" charset="0"/>
                <a:sym typeface="Symbol"/>
              </a:rPr>
              <a:t></a:t>
            </a:r>
            <a:r>
              <a:rPr lang="sk-SK" baseline="30000" dirty="0">
                <a:solidFill>
                  <a:srgbClr val="000000"/>
                </a:solidFill>
                <a:latin typeface="Calibri" panose="020F0502020204030204" pitchFamily="34" charset="0"/>
                <a:sym typeface="Symbol"/>
              </a:rPr>
              <a:t>-</a:t>
            </a:r>
            <a:r>
              <a:rPr lang="sk-SK" dirty="0">
                <a:solidFill>
                  <a:srgbClr val="000000"/>
                </a:solidFill>
                <a:latin typeface="Calibri" panose="020F0502020204030204" pitchFamily="34" charset="0"/>
                <a:sym typeface="Symbol"/>
              </a:rPr>
              <a:t>  </a:t>
            </a:r>
          </a:p>
          <a:p>
            <a:pPr marL="800100" lvl="1" indent="-342900">
              <a:spcBef>
                <a:spcPts val="600"/>
              </a:spcBef>
              <a:buFont typeface="Wingdings" pitchFamily="2" charset="2"/>
              <a:buChar char="ü"/>
              <a:defRPr/>
            </a:pPr>
            <a:r>
              <a:rPr lang="sk-SK" dirty="0">
                <a:solidFill>
                  <a:srgbClr val="000000"/>
                </a:solidFill>
                <a:latin typeface="Calibri" panose="020F0502020204030204" pitchFamily="34" charset="0"/>
                <a:sym typeface="Symbol"/>
              </a:rPr>
              <a:t>Celkovo 25 interakcií </a:t>
            </a:r>
            <a:endParaRPr lang="sk-SK" dirty="0" smtClean="0">
              <a:solidFill>
                <a:srgbClr val="000000"/>
              </a:solidFill>
              <a:latin typeface="Calibri" panose="020F0502020204030204" pitchFamily="34" charset="0"/>
              <a:sym typeface="Symbol"/>
            </a:endParaRPr>
          </a:p>
          <a:p>
            <a:pPr marL="800100" lvl="1" indent="-342900">
              <a:spcBef>
                <a:spcPts val="600"/>
              </a:spcBef>
              <a:buFont typeface="Wingdings" pitchFamily="2" charset="2"/>
              <a:buChar char="ü"/>
              <a:defRPr/>
            </a:pPr>
            <a:r>
              <a:rPr lang="sk-SK" dirty="0" smtClean="0">
                <a:solidFill>
                  <a:srgbClr val="000000"/>
                </a:solidFill>
                <a:latin typeface="Calibri" panose="020F0502020204030204" pitchFamily="34" charset="0"/>
                <a:sym typeface="Symbol"/>
              </a:rPr>
              <a:t>Všetky treba zrekonštruovať</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5861" y="672274"/>
            <a:ext cx="2404272" cy="2395730"/>
          </a:xfrm>
          <a:prstGeom prst="rect">
            <a:avLst/>
          </a:prstGeom>
        </p:spPr>
      </p:pic>
      <p:sp>
        <p:nvSpPr>
          <p:cNvPr id="12" name="Slide Number Placeholder 5"/>
          <p:cNvSpPr>
            <a:spLocks noGrp="1"/>
          </p:cNvSpPr>
          <p:nvPr>
            <p:ph type="sldNum" sz="quarter" idx="12"/>
          </p:nvPr>
        </p:nvSpPr>
        <p:spPr>
          <a:xfrm>
            <a:off x="6553199" y="6552000"/>
            <a:ext cx="19050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anose="020F0502020204030204" pitchFamily="34" charset="0"/>
              </a:rPr>
              <a:pPr/>
              <a:t>13</a:t>
            </a:fld>
            <a:endParaRPr lang="en-CA" sz="1400" dirty="0" smtClean="0">
              <a:solidFill>
                <a:schemeClr val="bg1">
                  <a:lumMod val="50000"/>
                </a:schemeClr>
              </a:solidFill>
              <a:latin typeface="Calibri" panose="020F0502020204030204" pitchFamily="34" charset="0"/>
            </a:endParaRPr>
          </a:p>
        </p:txBody>
      </p:sp>
      <p:sp>
        <p:nvSpPr>
          <p:cNvPr id="13" name="Date Placeholder 3"/>
          <p:cNvSpPr>
            <a:spLocks noGrp="1"/>
          </p:cNvSpPr>
          <p:nvPr>
            <p:ph type="dt" sz="quarter" idx="10"/>
          </p:nvPr>
        </p:nvSpPr>
        <p:spPr>
          <a:xfrm>
            <a:off x="672588" y="6552000"/>
            <a:ext cx="19050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B68334C-551D-4F16-A199-46EE2CEFFC97}" type="datetime1">
              <a:rPr lang="en-CA" sz="1400" smtClean="0">
                <a:solidFill>
                  <a:schemeClr val="bg1">
                    <a:lumMod val="50000"/>
                  </a:schemeClr>
                </a:solidFill>
                <a:latin typeface="Calibri" panose="020F0502020204030204" pitchFamily="34" charset="0"/>
              </a:rPr>
              <a:t>2022-06-26</a:t>
            </a:fld>
            <a:endParaRPr lang="en-CA" sz="1400" dirty="0" smtClean="0">
              <a:solidFill>
                <a:schemeClr val="bg1">
                  <a:lumMod val="50000"/>
                </a:schemeClr>
              </a:solidFill>
              <a:latin typeface="Calibri" pitchFamily="34" charset="0"/>
            </a:endParaRPr>
          </a:p>
        </p:txBody>
      </p:sp>
      <p:sp>
        <p:nvSpPr>
          <p:cNvPr id="14" name="Footer Placeholder 4"/>
          <p:cNvSpPr>
            <a:spLocks noGrp="1"/>
          </p:cNvSpPr>
          <p:nvPr>
            <p:ph type="ftr" sz="quarter" idx="11"/>
          </p:nvPr>
        </p:nvSpPr>
        <p:spPr>
          <a:xfrm>
            <a:off x="3124200" y="6552000"/>
            <a:ext cx="32766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anose="020F0502020204030204" pitchFamily="34" charset="0"/>
              </a:rPr>
              <a:t>Časticová fyzika a svet okolo nás, S. Tokár</a:t>
            </a:r>
          </a:p>
        </p:txBody>
      </p:sp>
    </p:spTree>
    <p:extLst>
      <p:ext uri="{BB962C8B-B14F-4D97-AF65-F5344CB8AC3E}">
        <p14:creationId xmlns:p14="http://schemas.microsoft.com/office/powerpoint/2010/main" val="343208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200" dirty="0" smtClean="0">
                <a:latin typeface="Calibri" panose="020F0502020204030204" pitchFamily="34" charset="0"/>
              </a:rPr>
              <a:t>Budúce </a:t>
            </a:r>
            <a:r>
              <a:rPr lang="sk-SK" sz="3200" dirty="0" err="1" smtClean="0">
                <a:latin typeface="Calibri" panose="020F0502020204030204" pitchFamily="34" charset="0"/>
              </a:rPr>
              <a:t>kolajdery</a:t>
            </a:r>
            <a:r>
              <a:rPr lang="sk-SK" sz="3200" dirty="0" smtClean="0">
                <a:latin typeface="Calibri" panose="020F0502020204030204" pitchFamily="34" charset="0"/>
              </a:rPr>
              <a:t> v Európe</a:t>
            </a:r>
            <a:endParaRPr lang="en-US" sz="3200" dirty="0">
              <a:latin typeface="Calibri" panose="020F0502020204030204" pitchFamily="34" charset="0"/>
            </a:endParaRPr>
          </a:p>
        </p:txBody>
      </p:sp>
      <p:sp>
        <p:nvSpPr>
          <p:cNvPr id="3" name="Zástupný symbol dátumu 2"/>
          <p:cNvSpPr>
            <a:spLocks noGrp="1"/>
          </p:cNvSpPr>
          <p:nvPr>
            <p:ph type="dt" sz="half" idx="10"/>
          </p:nvPr>
        </p:nvSpPr>
        <p:spPr>
          <a:xfrm>
            <a:off x="685800" y="6552000"/>
            <a:ext cx="1905000" cy="2880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A1AF60-58C5-43B6-8299-9551D915C5A3}" type="datetime1">
              <a:rPr kumimoji="0" lang="en-CA" sz="1400" b="0" i="0" u="none" strike="noStrike" kern="1200" cap="none" spc="0" normalizeH="0" baseline="0" noProof="0" smtClean="0">
                <a:ln>
                  <a:noFill/>
                </a:ln>
                <a:solidFill>
                  <a:srgbClr val="FFFFFF">
                    <a:lumMod val="50000"/>
                  </a:srgb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2022-06-26</a:t>
            </a:fld>
            <a:endParaRPr kumimoji="0" lang="en-CA" sz="1400" b="0" i="0" u="none" strike="noStrike" kern="1200" cap="none" spc="0" normalizeH="0" baseline="0" noProof="0" dirty="0">
              <a:ln>
                <a:noFill/>
              </a:ln>
              <a:solidFill>
                <a:srgbClr val="FFFFFF">
                  <a:lumMod val="50000"/>
                </a:srgbClr>
              </a:solidFill>
              <a:effectLst/>
              <a:uLnTx/>
              <a:uFillTx/>
              <a:latin typeface="Times New Roman" pitchFamily="18" charset="0"/>
              <a:ea typeface="+mn-ea"/>
              <a:cs typeface="+mn-cs"/>
            </a:endParaRPr>
          </a:p>
        </p:txBody>
      </p:sp>
      <p:sp>
        <p:nvSpPr>
          <p:cNvPr id="4" name="Zástupný symbol päty 3"/>
          <p:cNvSpPr>
            <a:spLocks noGrp="1"/>
          </p:cNvSpPr>
          <p:nvPr>
            <p:ph type="ftr" sz="quarter" idx="11"/>
          </p:nvPr>
        </p:nvSpPr>
        <p:spPr>
          <a:xfrm>
            <a:off x="3124200" y="6552000"/>
            <a:ext cx="3352800" cy="2880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k-SK" sz="1400" b="0" i="0" u="none" strike="noStrike" kern="1200" cap="none" spc="0" normalizeH="0" baseline="0" noProof="0" dirty="0" smtClean="0">
                <a:ln>
                  <a:noFill/>
                </a:ln>
                <a:solidFill>
                  <a:srgbClr val="FFFFFF">
                    <a:lumMod val="50000"/>
                  </a:srgbClr>
                </a:solidFill>
                <a:effectLst/>
                <a:uLnTx/>
                <a:uFillTx/>
                <a:latin typeface="Times New Roman" pitchFamily="18" charset="0"/>
                <a:ea typeface="+mn-ea"/>
                <a:cs typeface="+mn-cs"/>
              </a:rPr>
              <a:t>Časticová fyzika a svet okolo nás, S. Tokár</a:t>
            </a:r>
            <a:endParaRPr kumimoji="0" lang="sk-SK" sz="1400" b="0" i="0" u="none" strike="noStrike" kern="1200" cap="none" spc="0" normalizeH="0" baseline="0" noProof="0" dirty="0">
              <a:ln>
                <a:noFill/>
              </a:ln>
              <a:solidFill>
                <a:srgbClr val="FFFFFF">
                  <a:lumMod val="50000"/>
                </a:srgbClr>
              </a:solidFill>
              <a:effectLst/>
              <a:uLnTx/>
              <a:uFillTx/>
              <a:latin typeface="Times New Roman" pitchFamily="18" charset="0"/>
              <a:ea typeface="+mn-ea"/>
              <a:cs typeface="+mn-cs"/>
            </a:endParaRPr>
          </a:p>
        </p:txBody>
      </p:sp>
      <p:sp>
        <p:nvSpPr>
          <p:cNvPr id="5" name="Zástupný symbol čísla snímky 4"/>
          <p:cNvSpPr>
            <a:spLocks noGrp="1"/>
          </p:cNvSpPr>
          <p:nvPr>
            <p:ph type="sldNum" sz="quarter" idx="12"/>
          </p:nvPr>
        </p:nvSpPr>
        <p:spPr>
          <a:xfrm>
            <a:off x="6553200" y="6552000"/>
            <a:ext cx="1905000" cy="2880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A94D8C-4689-48FF-A150-A19601B4546C}" type="slidenum">
              <a:rPr kumimoji="0" lang="en-CA" sz="1400" b="0" i="0" u="none" strike="noStrike" kern="1200" cap="none" spc="0" normalizeH="0" baseline="0" noProof="0" smtClean="0">
                <a:ln>
                  <a:noFill/>
                </a:ln>
                <a:solidFill>
                  <a:srgbClr val="FFFFFF">
                    <a:lumMod val="50000"/>
                  </a:srgb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CA" sz="1400" b="0" i="0" u="none" strike="noStrike" kern="1200" cap="none" spc="0" normalizeH="0" baseline="0" noProof="0" dirty="0">
              <a:ln>
                <a:noFill/>
              </a:ln>
              <a:solidFill>
                <a:srgbClr val="FFFFFF">
                  <a:lumMod val="50000"/>
                </a:srgbClr>
              </a:solidFill>
              <a:effectLst/>
              <a:uLnTx/>
              <a:uFillTx/>
              <a:latin typeface="Times New Roman" pitchFamily="18" charset="0"/>
              <a:ea typeface="+mn-ea"/>
              <a:cs typeface="+mn-cs"/>
            </a:endParaRPr>
          </a:p>
        </p:txBody>
      </p:sp>
      <p:pic>
        <p:nvPicPr>
          <p:cNvPr id="8" name="Obrázo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 y="2628000"/>
            <a:ext cx="9016697" cy="3240000"/>
          </a:xfrm>
          <a:prstGeom prst="rect">
            <a:avLst/>
          </a:prstGeom>
        </p:spPr>
      </p:pic>
      <p:sp>
        <p:nvSpPr>
          <p:cNvPr id="11" name="BlokTextu 10"/>
          <p:cNvSpPr txBox="1"/>
          <p:nvPr/>
        </p:nvSpPr>
        <p:spPr>
          <a:xfrm>
            <a:off x="-12700" y="685800"/>
            <a:ext cx="5778500" cy="19236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2400" b="0" i="0" u="none" strike="noStrike" kern="1200" cap="none" spc="0" normalizeH="0" baseline="0" noProof="0" dirty="0" smtClean="0">
                <a:ln>
                  <a:noFill/>
                </a:ln>
                <a:solidFill>
                  <a:srgbClr val="000000"/>
                </a:solidFill>
                <a:effectLst/>
                <a:uLnTx/>
                <a:uFillTx/>
                <a:latin typeface="Verdana" pitchFamily="34" charset="0"/>
                <a:ea typeface="+mn-ea"/>
                <a:cs typeface="+mn-cs"/>
              </a:rPr>
              <a:t> </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Hľadanie „novej“ fyziky: nielen Higgsov bozón</a:t>
            </a:r>
            <a:r>
              <a:rPr kumimoji="0" lang="sk-SK"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sym typeface="Symbol" panose="05050102010706020507" pitchFamily="18" charset="2"/>
              </a:rPr>
              <a:t>Elektroslabé procesy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(W, Z bozóny, top k</a:t>
            </a:r>
            <a:r>
              <a:rPr kumimoji="0" lang="sk-SK"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Symbol" panose="05050102010706020507" pitchFamily="18" charset="2"/>
              </a:rPr>
              <a:t>v</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ark</a:t>
            </a:r>
            <a:r>
              <a:rPr kumimoji="0" lang="sk-SK"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Symbol" panose="05050102010706020507" pitchFamily="18" charset="2"/>
              </a:rPr>
              <a:t>,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QED)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sym typeface="Symbol" panose="05050102010706020507" pitchFamily="18" charset="2"/>
              </a:rPr>
              <a:t>Flavour</a:t>
            </a: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rPr>
              <a:t>ová fyzika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(CP-narušenie,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kvarky, leptóny,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sym typeface="Symbol" panose="05050102010706020507" pitchFamily="18" charset="2"/>
              </a:rPr>
              <a:t>Tmavá hmota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(tmavé fotóny, skrytý sektor, axióny)</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sym typeface="Symbol" panose="05050102010706020507" pitchFamily="18" charset="2"/>
              </a:rPr>
              <a:t>Silné interakcie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(pQCD, non-pQCD, DIS, ťažké ióny)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sk-SK" sz="19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mn-cs"/>
                <a:sym typeface="Symbol" panose="05050102010706020507" pitchFamily="18" charset="2"/>
              </a:rPr>
              <a:t>Neurínová fyzika </a:t>
            </a:r>
            <a:r>
              <a:rPr kumimoji="0" lang="sk-SK" sz="19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(urýchľovačová + neurýchľovačová)</a:t>
            </a:r>
          </a:p>
        </p:txBody>
      </p:sp>
      <p:sp>
        <p:nvSpPr>
          <p:cNvPr id="13" name="Obdĺžnik 12"/>
          <p:cNvSpPr/>
          <p:nvPr/>
        </p:nvSpPr>
        <p:spPr>
          <a:xfrm>
            <a:off x="228600" y="5943600"/>
            <a:ext cx="8494633" cy="707886"/>
          </a:xfrm>
          <a:prstGeom prst="rect">
            <a:avLst/>
          </a:prstGeom>
          <a:solidFill>
            <a:schemeClr val="accent5">
              <a:lumMod val="20000"/>
              <a:lumOff val="80000"/>
            </a:schemeClr>
          </a:solidFill>
          <a:ln>
            <a:solidFill>
              <a:schemeClr val="bg1">
                <a:lumMod val="75000"/>
              </a:schemeClr>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couplings</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 presnosť:    niekoľko %                      </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			   </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panose="05050102010706020507" pitchFamily="18" charset="2"/>
              </a:rPr>
              <a:t></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a:t>
            </a:r>
            <a:r>
              <a:rPr kumimoji="0" lang="sk-SK" sz="2000" b="0" i="0" u="none" strike="noStrike" kern="1200" cap="none" spc="0" normalizeH="0" baseline="0" noProof="0" dirty="0" smtClean="0">
                <a:ln>
                  <a:noFill/>
                </a:ln>
                <a:solidFill>
                  <a:srgbClr val="000000"/>
                </a:solidFill>
                <a:effectLst/>
                <a:uLnTx/>
                <a:uFillTx/>
                <a:latin typeface="Modern No. 20" panose="02070704070505020303"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H self-coupling (</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a:rPr>
              <a:t></a:t>
            </a:r>
            <a:r>
              <a:rPr kumimoji="0" lang="sk-SK" sz="2000" b="0" i="0" u="none" strike="noStrike" kern="1200" cap="none" spc="0" normalizeH="0" baseline="-25000" noProof="0" dirty="0" smtClean="0">
                <a:ln>
                  <a:noFill/>
                </a:ln>
                <a:solidFill>
                  <a:srgbClr val="000000"/>
                </a:solidFill>
                <a:effectLst/>
                <a:uLnTx/>
                <a:uFillTx/>
                <a:latin typeface="Calibri" panose="020F0502020204030204" pitchFamily="34" charset="0"/>
                <a:ea typeface="+mn-ea"/>
                <a:cs typeface="+mn-cs"/>
                <a:sym typeface="Symbol"/>
              </a:rPr>
              <a:t>3</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sym typeface="Symbol"/>
              </a:rPr>
              <a:t>, </a:t>
            </a:r>
            <a:r>
              <a:rPr kumimoji="0" lang="sk-SK" sz="2000" b="0" i="0" u="none" strike="noStrike" kern="1200" cap="none" spc="0" normalizeH="0" baseline="-25000" noProof="0" dirty="0" smtClean="0">
                <a:ln>
                  <a:noFill/>
                </a:ln>
                <a:solidFill>
                  <a:srgbClr val="000000"/>
                </a:solidFill>
                <a:effectLst/>
                <a:uLnTx/>
                <a:uFillTx/>
                <a:latin typeface="Calibri" panose="020F0502020204030204" pitchFamily="34" charset="0"/>
                <a:ea typeface="+mn-ea"/>
                <a:cs typeface="+mn-cs"/>
                <a:sym typeface="Symbol"/>
              </a:rPr>
              <a:t>4</a:t>
            </a:r>
            <a:r>
              <a:rPr kumimoji="0" lang="sk-SK"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Symbol"/>
              </a:rPr>
              <a:t>)</a:t>
            </a:r>
            <a:r>
              <a:rPr kumimoji="0" lang="sk-SK"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50%		       10%			    1%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p:cNvSpPr txBox="1"/>
          <p:nvPr/>
        </p:nvSpPr>
        <p:spPr>
          <a:xfrm>
            <a:off x="5562600" y="762000"/>
            <a:ext cx="3581400" cy="1769715"/>
          </a:xfrm>
          <a:prstGeom prst="rect">
            <a:avLst/>
          </a:prstGeom>
          <a:solidFill>
            <a:schemeClr val="accent5">
              <a:lumMod val="20000"/>
              <a:lumOff val="80000"/>
            </a:schemeClr>
          </a:solidFill>
          <a:ln>
            <a:solidFill>
              <a:schemeClr val="bg1">
                <a:lumMod val="8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21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itchFamily="34" charset="0"/>
                <a:ea typeface="+mn-ea"/>
                <a:cs typeface="+mn-cs"/>
              </a:rPr>
              <a:t>Európska stratégia v časticovej fyzike (schválený radou CERN):</a:t>
            </a:r>
          </a:p>
          <a:p>
            <a:pPr marL="285750" marR="0" lvl="0" indent="-285750" algn="l" defTabSz="914400" rtl="0" eaLnBrk="0" fontAlgn="base" latinLnBrk="0" hangingPunct="0">
              <a:lnSpc>
                <a:spcPct val="100000"/>
              </a:lnSpc>
              <a:spcBef>
                <a:spcPts val="400"/>
              </a:spcBef>
              <a:spcAft>
                <a:spcPct val="0"/>
              </a:spcAft>
              <a:buClrTx/>
              <a:buSzTx/>
              <a:buFontTx/>
              <a:buChar char="-"/>
              <a:tabLst/>
              <a:defRPr/>
            </a:pPr>
            <a:r>
              <a:rPr kumimoji="0" lang="sk-SK" sz="19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Higgsov bozón (</a:t>
            </a:r>
            <a:r>
              <a:rPr kumimoji="0" lang="sk-SK" sz="1900" b="0"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e</a:t>
            </a:r>
            <a:r>
              <a:rPr kumimoji="0" lang="sk-SK" sz="1900" b="0" i="0" u="none" strike="noStrike" kern="1200" cap="none" spc="0" normalizeH="0" baseline="3000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t>
            </a:r>
            <a:r>
              <a:rPr kumimoji="0" lang="sk-SK" sz="1900" b="0"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e</a:t>
            </a:r>
            <a:r>
              <a:rPr kumimoji="0" lang="sk-SK" sz="1900" b="0" i="0" u="none" strike="noStrike" kern="120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t>
            </a:r>
            <a:r>
              <a:rPr kumimoji="0" lang="sk-SK" sz="19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 precízne)</a:t>
            </a:r>
          </a:p>
          <a:p>
            <a:pPr marL="285750" marR="0" lvl="0" indent="-285750" algn="l" defTabSz="914400" rtl="0" eaLnBrk="0" fontAlgn="base" latinLnBrk="0" hangingPunct="0">
              <a:lnSpc>
                <a:spcPct val="100000"/>
              </a:lnSpc>
              <a:spcBef>
                <a:spcPts val="400"/>
              </a:spcBef>
              <a:spcAft>
                <a:spcPct val="0"/>
              </a:spcAft>
              <a:buClrTx/>
              <a:buSzTx/>
              <a:buFontTx/>
              <a:buChar char="-"/>
              <a:tabLst/>
              <a:defRPr/>
            </a:pPr>
            <a:r>
              <a:rPr kumimoji="0" lang="sk-SK" sz="19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Hraničné energie (</a:t>
            </a:r>
            <a:r>
              <a:rPr kumimoji="0" lang="sk-SK" sz="1900" b="0"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hh-zrážky</a:t>
            </a:r>
            <a:r>
              <a:rPr kumimoji="0" lang="sk-SK" sz="1900" b="0" i="0" u="none" strike="noStrike" kern="1200" cap="none" spc="0" normalizeH="0" baseline="0" noProof="0" dirty="0" smtClean="0">
                <a:ln>
                  <a:noFill/>
                </a:ln>
                <a:solidFill>
                  <a:srgbClr val="C00000"/>
                </a:solidFill>
                <a:effectLst/>
                <a:uLnTx/>
                <a:uFillTx/>
                <a:latin typeface="Calibri" pitchFamily="34" charset="0"/>
                <a:ea typeface="+mn-ea"/>
                <a:cs typeface="+mn-cs"/>
              </a:rPr>
              <a:t>)</a:t>
            </a:r>
            <a:endParaRPr kumimoji="0" lang="sk-SK" sz="19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n-ea"/>
              <a:cs typeface="+mn-cs"/>
            </a:endParaRPr>
          </a:p>
          <a:p>
            <a:pPr marL="285750" marR="0" lvl="0" indent="-285750" algn="l" defTabSz="914400" rtl="0" eaLnBrk="0" fontAlgn="base" latinLnBrk="0" hangingPunct="0">
              <a:lnSpc>
                <a:spcPct val="100000"/>
              </a:lnSpc>
              <a:spcBef>
                <a:spcPts val="400"/>
              </a:spcBef>
              <a:spcAft>
                <a:spcPct val="0"/>
              </a:spcAft>
              <a:buClrTx/>
              <a:buSzTx/>
              <a:buFontTx/>
              <a:buChar char="-"/>
              <a:tabLst/>
              <a:defRPr/>
            </a:pPr>
            <a:r>
              <a:rPr kumimoji="0" lang="sk-SK" sz="19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n-ea"/>
                <a:cs typeface="+mn-cs"/>
              </a:rPr>
              <a:t>Udržať líderstvo EU v </a:t>
            </a:r>
            <a:r>
              <a:rPr kumimoji="0" lang="sk-SK" sz="1900" b="0"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Calibri" pitchFamily="34" charset="0"/>
                <a:ea typeface="+mn-ea"/>
                <a:cs typeface="+mn-cs"/>
              </a:rPr>
              <a:t>ČaFyz</a:t>
            </a:r>
            <a:r>
              <a:rPr kumimoji="0" lang="sk-SK" sz="19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n-ea"/>
                <a:cs typeface="+mn-cs"/>
              </a:rPr>
              <a:t> !</a:t>
            </a:r>
          </a:p>
        </p:txBody>
      </p:sp>
    </p:spTree>
    <p:extLst>
      <p:ext uri="{BB962C8B-B14F-4D97-AF65-F5344CB8AC3E}">
        <p14:creationId xmlns:p14="http://schemas.microsoft.com/office/powerpoint/2010/main" val="1855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0" y="0"/>
            <a:ext cx="9144000" cy="609600"/>
          </a:xfrm>
        </p:spPr>
        <p:txBody>
          <a:bodyPr/>
          <a:lstStyle/>
          <a:p>
            <a:r>
              <a:rPr lang="sk-SK" altLang="en-US" sz="3200" dirty="0" smtClean="0">
                <a:latin typeface="Calibri" panose="020F0502020204030204" pitchFamily="34" charset="0"/>
              </a:rPr>
              <a:t>Častice </a:t>
            </a:r>
            <a:r>
              <a:rPr lang="sk-SK" altLang="en-US" sz="3200" i="1" dirty="0" err="1" smtClean="0">
                <a:latin typeface="Calibri" panose="020F0502020204030204" pitchFamily="34" charset="0"/>
              </a:rPr>
              <a:t>vs</a:t>
            </a:r>
            <a:r>
              <a:rPr lang="sk-SK" altLang="en-US" sz="3200" i="1" dirty="0" smtClean="0">
                <a:latin typeface="Calibri" panose="020F0502020204030204" pitchFamily="34" charset="0"/>
              </a:rPr>
              <a:t>.</a:t>
            </a:r>
            <a:r>
              <a:rPr lang="sk-SK" altLang="en-US" sz="3200" dirty="0" smtClean="0">
                <a:latin typeface="Calibri" panose="020F0502020204030204" pitchFamily="34" charset="0"/>
              </a:rPr>
              <a:t> ranný vesmír</a:t>
            </a:r>
          </a:p>
        </p:txBody>
      </p:sp>
      <p:sp>
        <p:nvSpPr>
          <p:cNvPr id="66563" name="Text Box 3"/>
          <p:cNvSpPr txBox="1">
            <a:spLocks noChangeArrowheads="1"/>
          </p:cNvSpPr>
          <p:nvPr/>
        </p:nvSpPr>
        <p:spPr bwMode="auto">
          <a:xfrm>
            <a:off x="304800" y="609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sz="2200" i="1" dirty="0">
                <a:latin typeface="Calibri" panose="020F0502020204030204" pitchFamily="34" charset="0"/>
              </a:rPr>
              <a:t>č</a:t>
            </a:r>
            <a:r>
              <a:rPr lang="sk-SK" altLang="en-US" sz="2200" i="1" dirty="0">
                <a:latin typeface="Calibri" panose="020F0502020204030204" pitchFamily="34" charset="0"/>
                <a:cs typeface="Times New Roman" pitchFamily="18" charset="0"/>
              </a:rPr>
              <a:t>as ( </a:t>
            </a:r>
            <a:r>
              <a:rPr lang="sk-SK" altLang="en-US" sz="2200" i="1" dirty="0" err="1">
                <a:latin typeface="Calibri" panose="020F0502020204030204" pitchFamily="34" charset="0"/>
                <a:cs typeface="Times New Roman" pitchFamily="18" charset="0"/>
              </a:rPr>
              <a:t>sec</a:t>
            </a:r>
            <a:r>
              <a:rPr lang="sk-SK" altLang="en-US" sz="2200" i="1" dirty="0">
                <a:latin typeface="Calibri" panose="020F0502020204030204" pitchFamily="34" charset="0"/>
                <a:cs typeface="Times New Roman" pitchFamily="18" charset="0"/>
              </a:rPr>
              <a:t> )</a:t>
            </a:r>
            <a:endParaRPr lang="en-GB" altLang="en-US" sz="2200" dirty="0">
              <a:latin typeface="Calibri" panose="020F0502020204030204" pitchFamily="34" charset="0"/>
              <a:cs typeface="Times New Roman" pitchFamily="18" charset="0"/>
            </a:endParaRPr>
          </a:p>
          <a:p>
            <a:r>
              <a:rPr lang="sk-SK" altLang="en-US" sz="2200" i="1" dirty="0">
                <a:latin typeface="Calibri" panose="020F0502020204030204" pitchFamily="34" charset="0"/>
                <a:cs typeface="Times New Roman" pitchFamily="18" charset="0"/>
              </a:rPr>
              <a:t>0   </a:t>
            </a:r>
            <a:r>
              <a:rPr lang="en-US" altLang="en-US" sz="2200" i="1" dirty="0">
                <a:latin typeface="Calibri" panose="020F0502020204030204" pitchFamily="34" charset="0"/>
                <a:cs typeface="Times New Roman" pitchFamily="18" charset="0"/>
              </a:rPr>
              <a:t>       </a:t>
            </a:r>
            <a:r>
              <a:rPr lang="sk-SK" altLang="en-US" sz="2200" b="1" i="1" dirty="0">
                <a:latin typeface="Calibri" panose="020F0502020204030204" pitchFamily="34" charset="0"/>
                <a:sym typeface="Symbol" pitchFamily="18" charset="2"/>
              </a:rPr>
              <a:t>   </a:t>
            </a:r>
            <a:r>
              <a:rPr lang="sk-SK" altLang="en-US" sz="2200" b="1" i="1" dirty="0">
                <a:solidFill>
                  <a:srgbClr val="003399"/>
                </a:solidFill>
                <a:latin typeface="Calibri" panose="020F0502020204030204" pitchFamily="34" charset="0"/>
                <a:cs typeface="Times New Roman" pitchFamily="18" charset="0"/>
              </a:rPr>
              <a:t>Big </a:t>
            </a:r>
            <a:r>
              <a:rPr lang="sk-SK" altLang="en-US" sz="2200" b="1" i="1" dirty="0" err="1">
                <a:solidFill>
                  <a:srgbClr val="003399"/>
                </a:solidFill>
                <a:latin typeface="Calibri" panose="020F0502020204030204" pitchFamily="34" charset="0"/>
                <a:cs typeface="Times New Roman" pitchFamily="18" charset="0"/>
              </a:rPr>
              <a:t>Bang</a:t>
            </a:r>
            <a:r>
              <a:rPr lang="sk-SK" altLang="en-US" sz="2200" i="1" dirty="0">
                <a:latin typeface="Calibri" panose="020F0502020204030204" pitchFamily="34" charset="0"/>
                <a:cs typeface="Times New Roman" pitchFamily="18" charset="0"/>
              </a:rPr>
              <a:t> </a:t>
            </a:r>
            <a:r>
              <a:rPr lang="sk-SK" altLang="en-US" sz="2200" dirty="0" smtClean="0">
                <a:latin typeface="Calibri" panose="020F0502020204030204" pitchFamily="34" charset="0"/>
                <a:cs typeface="Times New Roman" pitchFamily="18" charset="0"/>
              </a:rPr>
              <a:t>(T  </a:t>
            </a:r>
            <a:r>
              <a:rPr lang="sk-SK" altLang="en-US" sz="2200" dirty="0">
                <a:latin typeface="Calibri" panose="020F0502020204030204" pitchFamily="34" charset="0"/>
                <a:cs typeface="Times New Roman" pitchFamily="18" charset="0"/>
                <a:sym typeface="Symbol" pitchFamily="18" charset="2"/>
              </a:rPr>
              <a:t></a:t>
            </a:r>
            <a:r>
              <a:rPr lang="sk-SK" altLang="en-US" sz="2200" dirty="0">
                <a:latin typeface="Calibri" panose="020F0502020204030204" pitchFamily="34" charset="0"/>
                <a:cs typeface="Times New Roman" pitchFamily="18" charset="0"/>
              </a:rPr>
              <a:t>  </a:t>
            </a:r>
            <a:r>
              <a:rPr lang="sk-SK" altLang="en-US" sz="2200" dirty="0">
                <a:latin typeface="Calibri" panose="020F0502020204030204" pitchFamily="34" charset="0"/>
                <a:cs typeface="Times New Roman" pitchFamily="18" charset="0"/>
                <a:sym typeface="Symbol" pitchFamily="18" charset="2"/>
              </a:rPr>
              <a:t></a:t>
            </a:r>
            <a:r>
              <a:rPr lang="sk-SK" altLang="en-US" sz="2200" dirty="0">
                <a:latin typeface="Calibri" panose="020F0502020204030204" pitchFamily="34" charset="0"/>
                <a:cs typeface="Times New Roman" pitchFamily="18" charset="0"/>
              </a:rPr>
              <a:t>1</a:t>
            </a:r>
            <a:r>
              <a:rPr lang="en-US" altLang="en-US" sz="2200" dirty="0" smtClean="0">
                <a:latin typeface="Calibri" panose="020F0502020204030204" pitchFamily="34" charset="0"/>
                <a:cs typeface="Times New Roman" pitchFamily="18" charset="0"/>
              </a:rPr>
              <a:t>3.7</a:t>
            </a:r>
            <a:r>
              <a:rPr lang="sk-SK" altLang="en-US" sz="2200" dirty="0" smtClean="0">
                <a:latin typeface="Calibri" panose="020F0502020204030204" pitchFamily="34" charset="0"/>
                <a:cs typeface="Times New Roman" pitchFamily="18" charset="0"/>
                <a:sym typeface="Symbol" pitchFamily="18" charset="2"/>
              </a:rPr>
              <a:t></a:t>
            </a:r>
            <a:r>
              <a:rPr lang="sk-SK" altLang="en-US" sz="2200" dirty="0" smtClean="0">
                <a:latin typeface="Calibri" panose="020F0502020204030204" pitchFamily="34" charset="0"/>
                <a:cs typeface="Times New Roman" pitchFamily="18" charset="0"/>
              </a:rPr>
              <a:t>10</a:t>
            </a:r>
            <a:r>
              <a:rPr lang="sk-SK" altLang="en-US" sz="2200" baseline="30000" dirty="0" smtClean="0">
                <a:latin typeface="Calibri" panose="020F0502020204030204" pitchFamily="34" charset="0"/>
                <a:cs typeface="Times New Roman" pitchFamily="18" charset="0"/>
              </a:rPr>
              <a:t>9 </a:t>
            </a:r>
            <a:r>
              <a:rPr lang="sk-SK" altLang="en-US" sz="2200" dirty="0" smtClean="0">
                <a:latin typeface="Calibri" panose="020F0502020204030204" pitchFamily="34" charset="0"/>
                <a:cs typeface="Times New Roman" pitchFamily="18" charset="0"/>
              </a:rPr>
              <a:t>rokov)</a:t>
            </a:r>
            <a:r>
              <a:rPr lang="sk-SK" altLang="en-US" sz="2200" dirty="0">
                <a:latin typeface="Calibri" panose="020F0502020204030204" pitchFamily="34" charset="0"/>
                <a:cs typeface="Times New Roman" pitchFamily="18" charset="0"/>
              </a:rPr>
              <a:t>   </a:t>
            </a:r>
            <a:endParaRPr lang="en-GB" altLang="en-US" sz="2200" dirty="0">
              <a:latin typeface="Calibri" panose="020F0502020204030204" pitchFamily="34" charset="0"/>
              <a:cs typeface="Times New Roman" pitchFamily="18" charset="0"/>
            </a:endParaRPr>
          </a:p>
        </p:txBody>
      </p:sp>
      <p:sp>
        <p:nvSpPr>
          <p:cNvPr id="66564" name="Text Box 4"/>
          <p:cNvSpPr txBox="1">
            <a:spLocks noChangeArrowheads="1"/>
          </p:cNvSpPr>
          <p:nvPr/>
        </p:nvSpPr>
        <p:spPr bwMode="auto">
          <a:xfrm>
            <a:off x="914400" y="4648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b="1" i="1" dirty="0">
                <a:latin typeface="Comic Sans MS" pitchFamily="66" charset="0"/>
              </a:rPr>
              <a:t>   </a:t>
            </a:r>
            <a:r>
              <a:rPr lang="sk-SK" altLang="en-US" sz="2000" b="1" i="1" dirty="0">
                <a:latin typeface="Calibri" panose="020F0502020204030204" pitchFamily="34" charset="0"/>
                <a:cs typeface="Times New Roman" pitchFamily="18" charset="0"/>
              </a:rPr>
              <a:t>T</a:t>
            </a:r>
            <a:r>
              <a:rPr lang="sk-SK" altLang="en-US" sz="2000" b="1" i="1" dirty="0">
                <a:latin typeface="Calibri" panose="020F0502020204030204" pitchFamily="34" charset="0"/>
                <a:cs typeface="Times New Roman" pitchFamily="18" charset="0"/>
                <a:sym typeface="Symbol" pitchFamily="18" charset="2"/>
              </a:rPr>
              <a:t></a:t>
            </a:r>
            <a:r>
              <a:rPr lang="sk-SK" altLang="en-US" sz="2000" b="1" i="1" dirty="0">
                <a:latin typeface="Calibri" panose="020F0502020204030204" pitchFamily="34" charset="0"/>
                <a:cs typeface="Times New Roman" pitchFamily="18" charset="0"/>
              </a:rPr>
              <a:t> 10</a:t>
            </a:r>
            <a:r>
              <a:rPr lang="sk-SK" altLang="en-US" sz="2000" b="1" i="1" baseline="30000" dirty="0">
                <a:latin typeface="Calibri" panose="020F0502020204030204" pitchFamily="34" charset="0"/>
                <a:cs typeface="Times New Roman" pitchFamily="18" charset="0"/>
              </a:rPr>
              <a:t>15</a:t>
            </a:r>
            <a:r>
              <a:rPr lang="sk-SK" altLang="en-US" sz="2000" b="1" i="1" dirty="0">
                <a:latin typeface="Calibri" panose="020F0502020204030204" pitchFamily="34" charset="0"/>
                <a:cs typeface="Times New Roman" pitchFamily="18" charset="0"/>
              </a:rPr>
              <a:t> K</a:t>
            </a:r>
            <a:r>
              <a:rPr lang="sk-SK" altLang="en-US" sz="2000" i="1" dirty="0">
                <a:latin typeface="Calibri" panose="020F0502020204030204" pitchFamily="34" charset="0"/>
                <a:cs typeface="Times New Roman" pitchFamily="18" charset="0"/>
              </a:rPr>
              <a:t>  (</a:t>
            </a:r>
            <a:r>
              <a:rPr lang="sk-SK" altLang="en-US" sz="2000" i="1" dirty="0">
                <a:latin typeface="Calibri" panose="020F0502020204030204" pitchFamily="34" charset="0"/>
              </a:rPr>
              <a:t>E</a:t>
            </a:r>
            <a:r>
              <a:rPr lang="sk-SK" altLang="en-US" sz="2000" i="1" dirty="0">
                <a:latin typeface="Calibri" panose="020F0502020204030204" pitchFamily="34" charset="0"/>
                <a:cs typeface="Times New Roman" pitchFamily="18" charset="0"/>
              </a:rPr>
              <a:t> </a:t>
            </a:r>
            <a:r>
              <a:rPr lang="sk-SK" altLang="en-US" sz="2000" i="1" dirty="0">
                <a:latin typeface="Calibri" panose="020F0502020204030204" pitchFamily="34" charset="0"/>
                <a:cs typeface="Times New Roman" pitchFamily="18" charset="0"/>
                <a:sym typeface="Symbol" pitchFamily="18" charset="2"/>
              </a:rPr>
              <a:t></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100</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GeV</a:t>
            </a:r>
            <a:r>
              <a:rPr lang="sk-SK" altLang="en-US" sz="2000" i="1" dirty="0">
                <a:latin typeface="Calibri" panose="020F0502020204030204" pitchFamily="34" charset="0"/>
                <a:cs typeface="Times New Roman" pitchFamily="18" charset="0"/>
              </a:rPr>
              <a:t>):  </a:t>
            </a:r>
            <a:r>
              <a:rPr lang="sk-SK" altLang="en-US" sz="2000" b="1" dirty="0">
                <a:solidFill>
                  <a:srgbClr val="CC0000"/>
                </a:solidFill>
                <a:latin typeface="Calibri" panose="020F0502020204030204" pitchFamily="34" charset="0"/>
                <a:cs typeface="Times New Roman" pitchFamily="18" charset="0"/>
                <a:sym typeface="Symbol" pitchFamily="18" charset="2"/>
              </a:rPr>
              <a:t></a:t>
            </a:r>
            <a:r>
              <a:rPr lang="sk-SK" altLang="en-US" sz="2000" b="1" i="1" dirty="0">
                <a:solidFill>
                  <a:srgbClr val="CC0000"/>
                </a:solidFill>
                <a:latin typeface="Calibri" panose="020F0502020204030204" pitchFamily="34" charset="0"/>
                <a:cs typeface="Times New Roman" pitchFamily="18" charset="0"/>
              </a:rPr>
              <a:t> </a:t>
            </a:r>
            <a:r>
              <a:rPr lang="en-US" altLang="en-US" sz="2000" b="1" i="1" dirty="0">
                <a:solidFill>
                  <a:srgbClr val="CC0000"/>
                </a:solidFill>
                <a:latin typeface="Calibri" panose="020F0502020204030204" pitchFamily="34" charset="0"/>
                <a:cs typeface="Times New Roman" pitchFamily="18" charset="0"/>
              </a:rPr>
              <a:t>Tevatron</a:t>
            </a:r>
            <a:endParaRPr lang="en-GB" altLang="en-US" sz="2000" b="1" i="1" dirty="0">
              <a:solidFill>
                <a:srgbClr val="CC0000"/>
              </a:solidFill>
              <a:latin typeface="Calibri" panose="020F0502020204030204" pitchFamily="34" charset="0"/>
            </a:endParaRPr>
          </a:p>
          <a:p>
            <a:pPr>
              <a:buFont typeface="Symbol" pitchFamily="18" charset="2"/>
              <a:buNone/>
            </a:pPr>
            <a:r>
              <a:rPr lang="sk-SK" altLang="en-US" sz="2000" i="1" dirty="0">
                <a:latin typeface="Calibri" panose="020F0502020204030204" pitchFamily="34" charset="0"/>
              </a:rPr>
              <a:t>     </a:t>
            </a:r>
            <a:r>
              <a:rPr lang="sk-SK" altLang="en-US" sz="2000" i="1" dirty="0">
                <a:solidFill>
                  <a:srgbClr val="23410F"/>
                </a:solidFill>
                <a:latin typeface="Calibri" panose="020F0502020204030204" pitchFamily="34" charset="0"/>
                <a:cs typeface="Times New Roman" pitchFamily="18" charset="0"/>
              </a:rPr>
              <a:t>Obsah vesmíru:</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leptóny,  kvarky, gluóny, W</a:t>
            </a:r>
            <a:r>
              <a:rPr lang="sk-SK" altLang="en-US" sz="2000" baseline="30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a:t>
            </a:r>
            <a:r>
              <a:rPr lang="sk-SK" altLang="en-US" sz="2000" dirty="0">
                <a:latin typeface="Calibri" panose="020F0502020204030204" pitchFamily="34" charset="0"/>
              </a:rPr>
              <a:t> </a:t>
            </a:r>
            <a:r>
              <a:rPr lang="en-US" altLang="en-US" sz="2000" dirty="0">
                <a:latin typeface="Calibri" panose="020F0502020204030204" pitchFamily="34" charset="0"/>
                <a:cs typeface="Times New Roman" pitchFamily="18" charset="0"/>
              </a:rPr>
              <a:t>Z</a:t>
            </a:r>
            <a:r>
              <a:rPr lang="sk-SK" altLang="en-US" sz="2000" dirty="0">
                <a:latin typeface="Calibri" panose="020F0502020204030204" pitchFamily="34" charset="0"/>
                <a:cs typeface="Times New Roman" pitchFamily="18" charset="0"/>
              </a:rPr>
              <a:t>, fotóny</a:t>
            </a:r>
            <a:endParaRPr lang="sk-SK" altLang="en-US" sz="2000" dirty="0">
              <a:latin typeface="Calibri" panose="020F0502020204030204" pitchFamily="34" charset="0"/>
            </a:endParaRPr>
          </a:p>
        </p:txBody>
      </p:sp>
      <p:sp>
        <p:nvSpPr>
          <p:cNvPr id="66565" name="AutoShape 5"/>
          <p:cNvSpPr>
            <a:spLocks noChangeArrowheads="1"/>
          </p:cNvSpPr>
          <p:nvPr/>
        </p:nvSpPr>
        <p:spPr bwMode="auto">
          <a:xfrm>
            <a:off x="228600" y="4724400"/>
            <a:ext cx="914400" cy="533400"/>
          </a:xfrm>
          <a:prstGeom prst="wedgeRoundRectCallout">
            <a:avLst>
              <a:gd name="adj1" fmla="val 75000"/>
              <a:gd name="adj2" fmla="val -10417"/>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dirty="0">
                <a:latin typeface="Calibri" pitchFamily="34" charset="0"/>
                <a:cs typeface="Times New Roman" pitchFamily="18" charset="0"/>
              </a:rPr>
              <a:t>10</a:t>
            </a:r>
            <a:r>
              <a:rPr lang="sk-SK" altLang="en-US" baseline="30000" dirty="0">
                <a:latin typeface="Calibri" pitchFamily="34" charset="0"/>
                <a:cs typeface="Times New Roman" pitchFamily="18" charset="0"/>
              </a:rPr>
              <a:t>-11</a:t>
            </a:r>
          </a:p>
        </p:txBody>
      </p:sp>
      <p:sp>
        <p:nvSpPr>
          <p:cNvPr id="66566" name="Text Box 6"/>
          <p:cNvSpPr txBox="1">
            <a:spLocks noChangeArrowheads="1"/>
          </p:cNvSpPr>
          <p:nvPr/>
        </p:nvSpPr>
        <p:spPr bwMode="auto">
          <a:xfrm>
            <a:off x="907800" y="2811600"/>
            <a:ext cx="784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b="1" i="1" dirty="0">
                <a:latin typeface="Comic Sans MS" pitchFamily="66" charset="0"/>
              </a:rPr>
              <a:t>   </a:t>
            </a:r>
            <a:r>
              <a:rPr lang="sk-SK" altLang="en-US" sz="2000" b="1" i="1" dirty="0">
                <a:latin typeface="Calibri" panose="020F0502020204030204" pitchFamily="34" charset="0"/>
                <a:cs typeface="Times New Roman" pitchFamily="18" charset="0"/>
              </a:rPr>
              <a:t>T </a:t>
            </a:r>
            <a:r>
              <a:rPr lang="sk-SK" altLang="en-US" sz="2000" b="1" i="1" dirty="0">
                <a:latin typeface="Calibri" panose="020F0502020204030204" pitchFamily="34" charset="0"/>
                <a:cs typeface="Times New Roman" pitchFamily="18" charset="0"/>
                <a:sym typeface="Symbol" pitchFamily="18" charset="2"/>
              </a:rPr>
              <a:t></a:t>
            </a:r>
            <a:r>
              <a:rPr lang="sk-SK" altLang="en-US" sz="2000" b="1" i="1" dirty="0">
                <a:latin typeface="Calibri" panose="020F0502020204030204" pitchFamily="34" charset="0"/>
                <a:cs typeface="Times New Roman" pitchFamily="18" charset="0"/>
              </a:rPr>
              <a:t> </a:t>
            </a:r>
            <a:r>
              <a:rPr lang="sk-SK" altLang="en-US" sz="2000" b="1" dirty="0" smtClean="0">
                <a:latin typeface="Calibri" panose="020F0502020204030204" pitchFamily="34" charset="0"/>
                <a:cs typeface="Times New Roman" pitchFamily="18" charset="0"/>
              </a:rPr>
              <a:t>3</a:t>
            </a:r>
            <a:r>
              <a:rPr lang="sk-SK" altLang="en-US" sz="2000" b="1" dirty="0" smtClean="0">
                <a:latin typeface="Calibri" panose="020F0502020204030204" pitchFamily="34" charset="0"/>
                <a:cs typeface="Times New Roman" pitchFamily="18" charset="0"/>
                <a:sym typeface="Symbol" pitchFamily="18" charset="2"/>
              </a:rPr>
              <a:t></a:t>
            </a:r>
            <a:r>
              <a:rPr lang="sk-SK" altLang="en-US" sz="2000" b="1" dirty="0" smtClean="0">
                <a:latin typeface="Calibri" panose="020F0502020204030204" pitchFamily="34" charset="0"/>
                <a:cs typeface="Times New Roman" pitchFamily="18" charset="0"/>
              </a:rPr>
              <a:t>10</a:t>
            </a:r>
            <a:r>
              <a:rPr lang="sk-SK" altLang="en-US" sz="2000" b="1" baseline="30000" dirty="0" smtClean="0">
                <a:latin typeface="Calibri" panose="020F0502020204030204" pitchFamily="34" charset="0"/>
                <a:cs typeface="Times New Roman" pitchFamily="18" charset="0"/>
              </a:rPr>
              <a:t>15 </a:t>
            </a:r>
            <a:r>
              <a:rPr lang="sk-SK" altLang="en-US" sz="2000" b="1" dirty="0" smtClean="0">
                <a:latin typeface="Calibri" panose="020F0502020204030204" pitchFamily="34" charset="0"/>
                <a:cs typeface="Times New Roman" pitchFamily="18" charset="0"/>
              </a:rPr>
              <a:t> </a:t>
            </a:r>
            <a:r>
              <a:rPr lang="sk-SK" altLang="en-US" sz="2000" b="1" i="1" dirty="0">
                <a:latin typeface="Calibri" panose="020F0502020204030204" pitchFamily="34" charset="0"/>
                <a:cs typeface="Times New Roman" pitchFamily="18" charset="0"/>
              </a:rPr>
              <a:t>K</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a:t>
            </a:r>
            <a:r>
              <a:rPr lang="sk-SK" altLang="en-US" sz="2000" i="1" dirty="0">
                <a:latin typeface="Calibri" panose="020F0502020204030204" pitchFamily="34" charset="0"/>
              </a:rPr>
              <a:t>E</a:t>
            </a:r>
            <a:r>
              <a:rPr lang="sk-SK" altLang="en-US" sz="2000" i="1" dirty="0">
                <a:latin typeface="Calibri" panose="020F0502020204030204" pitchFamily="34" charset="0"/>
                <a:cs typeface="Times New Roman" pitchFamily="18" charset="0"/>
              </a:rPr>
              <a:t> </a:t>
            </a:r>
            <a:r>
              <a:rPr lang="sk-SK" altLang="en-US" sz="2000" i="1" dirty="0">
                <a:latin typeface="Calibri" panose="020F0502020204030204" pitchFamily="34" charset="0"/>
                <a:cs typeface="Times New Roman" pitchFamily="18" charset="0"/>
                <a:sym typeface="Symbol" pitchFamily="18" charset="2"/>
              </a:rPr>
              <a:t></a:t>
            </a:r>
            <a:r>
              <a:rPr lang="sk-SK" altLang="en-US" sz="2000" i="1" dirty="0">
                <a:latin typeface="Calibri" panose="020F0502020204030204" pitchFamily="34" charset="0"/>
                <a:cs typeface="Times New Roman" pitchFamily="18" charset="0"/>
              </a:rPr>
              <a:t> </a:t>
            </a:r>
            <a:r>
              <a:rPr lang="en-US" altLang="en-US" sz="2000" dirty="0">
                <a:latin typeface="Calibri" panose="020F0502020204030204" pitchFamily="34" charset="0"/>
                <a:cs typeface="Times New Roman" pitchFamily="18" charset="0"/>
              </a:rPr>
              <a:t>200-3</a:t>
            </a:r>
            <a:r>
              <a:rPr lang="sk-SK" altLang="en-US" sz="2000" dirty="0">
                <a:latin typeface="Calibri" panose="020F0502020204030204" pitchFamily="34" charset="0"/>
                <a:cs typeface="Times New Roman" pitchFamily="18" charset="0"/>
              </a:rPr>
              <a:t>00 </a:t>
            </a:r>
            <a:r>
              <a:rPr lang="sk-SK" altLang="en-US" sz="2000" dirty="0" smtClean="0">
                <a:latin typeface="Calibri" panose="020F0502020204030204" pitchFamily="34" charset="0"/>
                <a:cs typeface="Times New Roman" pitchFamily="18" charset="0"/>
              </a:rPr>
              <a:t>GeV)</a:t>
            </a:r>
            <a:r>
              <a:rPr lang="sk-SK" altLang="en-US" sz="2000" i="1" dirty="0" smtClean="0">
                <a:latin typeface="Calibri" panose="020F0502020204030204" pitchFamily="34" charset="0"/>
                <a:cs typeface="Times New Roman" pitchFamily="18" charset="0"/>
              </a:rPr>
              <a:t>:</a:t>
            </a:r>
            <a:endParaRPr lang="en-GB" altLang="en-US" sz="2000" dirty="0">
              <a:latin typeface="Calibri" panose="020F0502020204030204" pitchFamily="34" charset="0"/>
              <a:cs typeface="Times New Roman" pitchFamily="18" charset="0"/>
            </a:endParaRPr>
          </a:p>
          <a:p>
            <a:pPr>
              <a:buFont typeface="Symbol" pitchFamily="18" charset="2"/>
              <a:buNone/>
            </a:pPr>
            <a:r>
              <a:rPr lang="en-US" altLang="en-US" sz="2000" dirty="0">
                <a:latin typeface="Calibri" panose="020F0502020204030204" pitchFamily="34" charset="0"/>
                <a:cs typeface="Times New Roman" pitchFamily="18" charset="0"/>
                <a:sym typeface="Symbol" pitchFamily="18" charset="2"/>
              </a:rPr>
              <a:t>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  Fázový prechod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 </a:t>
            </a:r>
            <a:r>
              <a:rPr lang="sk-SK" altLang="en-US" sz="2000" b="1" dirty="0">
                <a:solidFill>
                  <a:srgbClr val="CC0000"/>
                </a:solidFill>
                <a:latin typeface="Calibri" panose="020F0502020204030204" pitchFamily="34" charset="0"/>
                <a:cs typeface="Times New Roman" pitchFamily="18" charset="0"/>
              </a:rPr>
              <a:t>Vznik Higgsovho kondenzátu</a:t>
            </a:r>
            <a:endParaRPr lang="sk-SK" altLang="en-US" sz="2000" dirty="0">
              <a:latin typeface="Calibri" panose="020F0502020204030204" pitchFamily="34" charset="0"/>
            </a:endParaRPr>
          </a:p>
          <a:p>
            <a:pPr>
              <a:buFont typeface="Symbol" pitchFamily="18" charset="2"/>
              <a:buNone/>
            </a:pPr>
            <a:r>
              <a:rPr lang="sk-SK" altLang="en-US" sz="2000" dirty="0">
                <a:latin typeface="Calibri" panose="020F0502020204030204" pitchFamily="34" charset="0"/>
                <a:sym typeface="Symbol" pitchFamily="18" charset="2"/>
              </a:rPr>
              <a:t>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rPr>
              <a:t> </a:t>
            </a:r>
            <a:r>
              <a:rPr lang="sk-SK" altLang="en-US" sz="2000" dirty="0">
                <a:latin typeface="Calibri" panose="020F0502020204030204" pitchFamily="34" charset="0"/>
                <a:cs typeface="Times New Roman" pitchFamily="18" charset="0"/>
              </a:rPr>
              <a:t>leptóny,</a:t>
            </a:r>
            <a:r>
              <a:rPr lang="sk-SK" altLang="en-US" sz="2000" dirty="0">
                <a:latin typeface="Calibri" panose="020F0502020204030204" pitchFamily="34" charset="0"/>
              </a:rPr>
              <a:t> </a:t>
            </a:r>
            <a:r>
              <a:rPr lang="sk-SK" altLang="en-US" sz="2000" dirty="0">
                <a:latin typeface="Calibri" panose="020F0502020204030204" pitchFamily="34" charset="0"/>
                <a:cs typeface="Times New Roman" pitchFamily="18" charset="0"/>
              </a:rPr>
              <a:t>kvarky, W</a:t>
            </a:r>
            <a:r>
              <a:rPr lang="sk-SK" altLang="en-US" sz="2000" baseline="30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a:t>
            </a:r>
            <a:r>
              <a:rPr lang="sk-SK" altLang="en-US" sz="2000" dirty="0">
                <a:latin typeface="Calibri" panose="020F0502020204030204" pitchFamily="34" charset="0"/>
              </a:rPr>
              <a:t> </a:t>
            </a:r>
            <a:r>
              <a:rPr lang="sk-SK" altLang="en-US" sz="2000" dirty="0">
                <a:latin typeface="Calibri" panose="020F0502020204030204" pitchFamily="34" charset="0"/>
                <a:cs typeface="Times New Roman" pitchFamily="18" charset="0"/>
              </a:rPr>
              <a:t>Z</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bozóny nadobúdajú </a:t>
            </a:r>
            <a:r>
              <a:rPr lang="sk-SK" altLang="en-US" sz="2000" b="1" i="1" dirty="0">
                <a:latin typeface="Calibri" panose="020F0502020204030204" pitchFamily="34" charset="0"/>
              </a:rPr>
              <a:t>M</a:t>
            </a:r>
            <a:endParaRPr lang="en-GB" altLang="en-US" sz="2000" b="1" i="1" dirty="0">
              <a:latin typeface="Calibri" panose="020F0502020204030204" pitchFamily="34" charset="0"/>
            </a:endParaRPr>
          </a:p>
          <a:p>
            <a:r>
              <a:rPr lang="sk-SK" altLang="en-US" sz="2000" dirty="0">
                <a:latin typeface="Calibri" panose="020F0502020204030204" pitchFamily="34" charset="0"/>
                <a:sym typeface="Symbol" pitchFamily="18" charset="2"/>
              </a:rPr>
              <a:t>  </a:t>
            </a:r>
            <a:r>
              <a:rPr lang="en-US" altLang="en-US" sz="2000" dirty="0">
                <a:latin typeface="Calibri" panose="020F0502020204030204" pitchFamily="34" charset="0"/>
                <a:cs typeface="Times New Roman" pitchFamily="18" charset="0"/>
                <a:sym typeface="Symbol" pitchFamily="18" charset="2"/>
              </a:rPr>
              <a:t>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  Vznik prebytku látky nad </a:t>
            </a:r>
            <a:r>
              <a:rPr lang="sk-SK" altLang="en-US" sz="2000" dirty="0" err="1">
                <a:latin typeface="Calibri" panose="020F0502020204030204" pitchFamily="34" charset="0"/>
                <a:cs typeface="Times New Roman" pitchFamily="18" charset="0"/>
              </a:rPr>
              <a:t>antilátkou</a:t>
            </a:r>
            <a:r>
              <a:rPr lang="sk-SK" altLang="en-US" sz="2000" dirty="0">
                <a:latin typeface="Calibri" panose="020F0502020204030204" pitchFamily="34" charset="0"/>
                <a:cs typeface="Times New Roman" pitchFamily="18" charset="0"/>
              </a:rPr>
              <a:t> (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1:10</a:t>
            </a:r>
            <a:r>
              <a:rPr lang="sk-SK" altLang="en-US" sz="2000" baseline="30000" dirty="0">
                <a:latin typeface="Calibri" panose="020F0502020204030204" pitchFamily="34" charset="0"/>
                <a:cs typeface="Times New Roman" pitchFamily="18" charset="0"/>
              </a:rPr>
              <a:t>10 </a:t>
            </a:r>
            <a:r>
              <a:rPr lang="sk-SK" altLang="en-US" sz="2000" dirty="0">
                <a:latin typeface="Calibri" panose="020F0502020204030204" pitchFamily="34" charset="0"/>
                <a:cs typeface="Times New Roman" pitchFamily="18" charset="0"/>
              </a:rPr>
              <a:t> )</a:t>
            </a:r>
            <a:endParaRPr lang="sk-SK" altLang="en-US" sz="2000" dirty="0">
              <a:latin typeface="Calibri" panose="020F0502020204030204" pitchFamily="34" charset="0"/>
            </a:endParaRPr>
          </a:p>
        </p:txBody>
      </p:sp>
      <p:sp>
        <p:nvSpPr>
          <p:cNvPr id="66567" name="AutoShape 7"/>
          <p:cNvSpPr>
            <a:spLocks noChangeArrowheads="1"/>
          </p:cNvSpPr>
          <p:nvPr/>
        </p:nvSpPr>
        <p:spPr bwMode="auto">
          <a:xfrm>
            <a:off x="228600" y="2971800"/>
            <a:ext cx="914400" cy="533400"/>
          </a:xfrm>
          <a:prstGeom prst="wedgeRoundRectCallout">
            <a:avLst>
              <a:gd name="adj1" fmla="val 79343"/>
              <a:gd name="adj2" fmla="val -8931"/>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en-US" altLang="en-US" dirty="0">
                <a:latin typeface="Calibri" pitchFamily="34" charset="0"/>
                <a:cs typeface="Times New Roman" pitchFamily="18" charset="0"/>
                <a:sym typeface="Symbol" pitchFamily="18" charset="2"/>
              </a:rPr>
              <a:t>10</a:t>
            </a:r>
            <a:r>
              <a:rPr lang="en-US" altLang="en-US" baseline="30000" dirty="0">
                <a:latin typeface="Calibri" pitchFamily="34" charset="0"/>
                <a:cs typeface="Times New Roman" pitchFamily="18" charset="0"/>
                <a:sym typeface="Symbol" pitchFamily="18" charset="2"/>
              </a:rPr>
              <a:t>-12</a:t>
            </a:r>
            <a:endParaRPr lang="sk-SK" altLang="en-US" baseline="30000" dirty="0">
              <a:latin typeface="Calibri" pitchFamily="34" charset="0"/>
              <a:cs typeface="Times New Roman" pitchFamily="18" charset="0"/>
              <a:sym typeface="Symbol" pitchFamily="18" charset="2"/>
            </a:endParaRPr>
          </a:p>
        </p:txBody>
      </p:sp>
      <p:sp>
        <p:nvSpPr>
          <p:cNvPr id="66568" name="Text Box 8"/>
          <p:cNvSpPr txBox="1">
            <a:spLocks noChangeArrowheads="1"/>
          </p:cNvSpPr>
          <p:nvPr/>
        </p:nvSpPr>
        <p:spPr bwMode="auto">
          <a:xfrm>
            <a:off x="1600200" y="2133600"/>
            <a:ext cx="3912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b="1" i="1" dirty="0">
                <a:latin typeface="Comic Sans MS" pitchFamily="66" charset="0"/>
                <a:cs typeface="Times New Roman" pitchFamily="18" charset="0"/>
              </a:rPr>
              <a:t>  </a:t>
            </a:r>
            <a:r>
              <a:rPr lang="sk-SK" altLang="en-US" sz="2000" b="1" i="1" dirty="0">
                <a:solidFill>
                  <a:srgbClr val="003399"/>
                </a:solidFill>
                <a:latin typeface="Calibri" panose="020F0502020204030204" pitchFamily="34" charset="0"/>
                <a:cs typeface="Times New Roman" pitchFamily="18" charset="0"/>
              </a:rPr>
              <a:t>Kvarková epocha</a:t>
            </a:r>
            <a:r>
              <a:rPr lang="sk-SK" altLang="en-US" sz="2000" i="1" dirty="0">
                <a:latin typeface="Calibri" panose="020F0502020204030204" pitchFamily="34" charset="0"/>
                <a:cs typeface="Times New Roman" pitchFamily="18" charset="0"/>
              </a:rPr>
              <a:t>  </a:t>
            </a:r>
            <a:r>
              <a:rPr lang="sk-SK" altLang="en-US" sz="2000" dirty="0" smtClean="0">
                <a:latin typeface="Calibri" panose="020F0502020204030204" pitchFamily="34" charset="0"/>
                <a:cs typeface="Times New Roman" pitchFamily="18" charset="0"/>
              </a:rPr>
              <a:t>(</a:t>
            </a:r>
            <a:r>
              <a:rPr lang="sk-SK" altLang="en-US" sz="2000" i="1" dirty="0" smtClean="0">
                <a:latin typeface="Calibri" panose="020F0502020204030204" pitchFamily="34" charset="0"/>
                <a:cs typeface="Times New Roman" pitchFamily="18" charset="0"/>
              </a:rPr>
              <a:t>farebný svet</a:t>
            </a:r>
            <a:r>
              <a:rPr lang="sk-SK" altLang="en-US" sz="2000" dirty="0" smtClean="0">
                <a:latin typeface="Calibri" panose="020F0502020204030204" pitchFamily="34" charset="0"/>
                <a:cs typeface="Times New Roman" pitchFamily="18" charset="0"/>
              </a:rPr>
              <a:t>)</a:t>
            </a:r>
            <a:endParaRPr lang="sk-SK" altLang="en-US" sz="2000" dirty="0">
              <a:latin typeface="Calibri" panose="020F0502020204030204" pitchFamily="34" charset="0"/>
            </a:endParaRPr>
          </a:p>
        </p:txBody>
      </p:sp>
      <p:sp>
        <p:nvSpPr>
          <p:cNvPr id="66569" name="AutoShape 9"/>
          <p:cNvSpPr>
            <a:spLocks noChangeArrowheads="1"/>
          </p:cNvSpPr>
          <p:nvPr/>
        </p:nvSpPr>
        <p:spPr bwMode="auto">
          <a:xfrm>
            <a:off x="228600" y="2209800"/>
            <a:ext cx="914400" cy="533400"/>
          </a:xfrm>
          <a:prstGeom prst="wedgeRoundRectCallout">
            <a:avLst>
              <a:gd name="adj1" fmla="val 122398"/>
              <a:gd name="adj2" fmla="val -8931"/>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dirty="0">
                <a:latin typeface="Calibri" pitchFamily="34" charset="0"/>
                <a:cs typeface="Times New Roman" pitchFamily="18" charset="0"/>
              </a:rPr>
              <a:t>10</a:t>
            </a:r>
            <a:r>
              <a:rPr lang="sk-SK" altLang="en-US" baseline="30000" dirty="0">
                <a:latin typeface="Calibri" pitchFamily="34" charset="0"/>
                <a:cs typeface="Times New Roman" pitchFamily="18" charset="0"/>
              </a:rPr>
              <a:t>-32</a:t>
            </a:r>
          </a:p>
        </p:txBody>
      </p:sp>
      <p:sp>
        <p:nvSpPr>
          <p:cNvPr id="66570" name="Text Box 10"/>
          <p:cNvSpPr txBox="1">
            <a:spLocks noChangeArrowheads="1"/>
          </p:cNvSpPr>
          <p:nvPr/>
        </p:nvSpPr>
        <p:spPr bwMode="auto">
          <a:xfrm>
            <a:off x="1425575" y="1635125"/>
            <a:ext cx="57135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sz="2200" dirty="0">
                <a:latin typeface="Calibri" panose="020F0502020204030204" pitchFamily="34" charset="0"/>
                <a:cs typeface="Times New Roman" pitchFamily="18" charset="0"/>
              </a:rPr>
              <a:t>Vesmír vzniká z kvantovej gravita</a:t>
            </a:r>
            <a:r>
              <a:rPr lang="sk-SK" altLang="en-US" sz="2200" dirty="0">
                <a:latin typeface="Calibri" panose="020F0502020204030204" pitchFamily="34" charset="0"/>
              </a:rPr>
              <a:t>č</a:t>
            </a:r>
            <a:r>
              <a:rPr lang="sk-SK" altLang="en-US" sz="2200" dirty="0">
                <a:latin typeface="Calibri" panose="020F0502020204030204" pitchFamily="34" charset="0"/>
                <a:cs typeface="Times New Roman" pitchFamily="18" charset="0"/>
              </a:rPr>
              <a:t>nej fluktuácie</a:t>
            </a:r>
            <a:r>
              <a:rPr lang="sk-SK" altLang="en-US" sz="2200" dirty="0">
                <a:latin typeface="Calibri" panose="020F0502020204030204" pitchFamily="34" charset="0"/>
              </a:rPr>
              <a:t>?</a:t>
            </a:r>
          </a:p>
        </p:txBody>
      </p:sp>
      <p:sp>
        <p:nvSpPr>
          <p:cNvPr id="66571" name="AutoShape 11"/>
          <p:cNvSpPr>
            <a:spLocks noChangeArrowheads="1"/>
          </p:cNvSpPr>
          <p:nvPr/>
        </p:nvSpPr>
        <p:spPr bwMode="auto">
          <a:xfrm>
            <a:off x="228600" y="1600200"/>
            <a:ext cx="914400" cy="457200"/>
          </a:xfrm>
          <a:prstGeom prst="wedgeRoundRectCallout">
            <a:avLst>
              <a:gd name="adj1" fmla="val 82639"/>
              <a:gd name="adj2" fmla="val 6944"/>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dirty="0">
                <a:latin typeface="Calibri" pitchFamily="34" charset="0"/>
                <a:cs typeface="Times New Roman" pitchFamily="18" charset="0"/>
              </a:rPr>
              <a:t>10</a:t>
            </a:r>
            <a:r>
              <a:rPr lang="sk-SK" altLang="en-US" baseline="30000" dirty="0">
                <a:latin typeface="Calibri" pitchFamily="34" charset="0"/>
                <a:cs typeface="Times New Roman" pitchFamily="18" charset="0"/>
              </a:rPr>
              <a:t>-</a:t>
            </a:r>
            <a:r>
              <a:rPr lang="sk-SK" altLang="en-US" baseline="30000" dirty="0">
                <a:latin typeface="Calibri" pitchFamily="34" charset="0"/>
              </a:rPr>
              <a:t>43</a:t>
            </a:r>
            <a:endParaRPr lang="sk-SK" altLang="en-US" baseline="30000" dirty="0">
              <a:latin typeface="Calibri" pitchFamily="34" charset="0"/>
              <a:cs typeface="Times New Roman" pitchFamily="18" charset="0"/>
            </a:endParaRPr>
          </a:p>
        </p:txBody>
      </p:sp>
      <p:sp>
        <p:nvSpPr>
          <p:cNvPr id="66572" name="AutoShape 12"/>
          <p:cNvSpPr>
            <a:spLocks noChangeArrowheads="1"/>
          </p:cNvSpPr>
          <p:nvPr/>
        </p:nvSpPr>
        <p:spPr bwMode="auto">
          <a:xfrm>
            <a:off x="228600" y="990600"/>
            <a:ext cx="914400" cy="457200"/>
          </a:xfrm>
          <a:prstGeom prst="wedgeRoundRectCallout">
            <a:avLst>
              <a:gd name="adj1" fmla="val 99306"/>
              <a:gd name="adj2" fmla="val 27431"/>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dirty="0">
                <a:latin typeface="Calibri" pitchFamily="34" charset="0"/>
                <a:cs typeface="Times New Roman" pitchFamily="18" charset="0"/>
              </a:rPr>
              <a:t>0</a:t>
            </a:r>
            <a:endParaRPr lang="sk-SK" altLang="en-US" baseline="30000" dirty="0">
              <a:latin typeface="Calibri" pitchFamily="34" charset="0"/>
              <a:cs typeface="Times New Roman" pitchFamily="18" charset="0"/>
            </a:endParaRPr>
          </a:p>
        </p:txBody>
      </p:sp>
      <p:sp>
        <p:nvSpPr>
          <p:cNvPr id="66573" name="Line 13"/>
          <p:cNvSpPr>
            <a:spLocks noChangeShapeType="1"/>
          </p:cNvSpPr>
          <p:nvPr/>
        </p:nvSpPr>
        <p:spPr bwMode="auto">
          <a:xfrm>
            <a:off x="152400" y="990600"/>
            <a:ext cx="0" cy="5181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4" name="AutoShape 14"/>
          <p:cNvSpPr>
            <a:spLocks noChangeArrowheads="1"/>
          </p:cNvSpPr>
          <p:nvPr/>
        </p:nvSpPr>
        <p:spPr bwMode="auto">
          <a:xfrm>
            <a:off x="3581400" y="4267200"/>
            <a:ext cx="3810000" cy="381000"/>
          </a:xfrm>
          <a:prstGeom prst="wedgeRoundRectCallout">
            <a:avLst>
              <a:gd name="adj1" fmla="val -56333"/>
              <a:gd name="adj2" fmla="val -87083"/>
              <a:gd name="adj3" fmla="val 16667"/>
            </a:avLst>
          </a:prstGeom>
          <a:solidFill>
            <a:srgbClr val="CCECFF"/>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sz="2000" dirty="0">
                <a:solidFill>
                  <a:srgbClr val="FF0000"/>
                </a:solidFill>
                <a:latin typeface="Calibri" panose="020F0502020204030204" pitchFamily="34" charset="0"/>
              </a:rPr>
              <a:t>Je treba 3 pokolenia častíc</a:t>
            </a:r>
          </a:p>
        </p:txBody>
      </p:sp>
      <p:sp>
        <p:nvSpPr>
          <p:cNvPr id="66575" name="AutoShape 15"/>
          <p:cNvSpPr>
            <a:spLocks noChangeArrowheads="1"/>
          </p:cNvSpPr>
          <p:nvPr/>
        </p:nvSpPr>
        <p:spPr bwMode="auto">
          <a:xfrm>
            <a:off x="228600" y="5486400"/>
            <a:ext cx="914400" cy="533400"/>
          </a:xfrm>
          <a:prstGeom prst="wedgeRoundRectCallout">
            <a:avLst>
              <a:gd name="adj1" fmla="val 73787"/>
              <a:gd name="adj2" fmla="val 2380"/>
              <a:gd name="adj3" fmla="val 16667"/>
            </a:avLst>
          </a:prstGeom>
          <a:solidFill>
            <a:schemeClr val="accent1"/>
          </a:solidFill>
          <a:ln w="9525">
            <a:solidFill>
              <a:schemeClr val="tx1"/>
            </a:solidFill>
            <a:miter lim="800000"/>
            <a:headEnd/>
            <a:tailEnd/>
          </a:ln>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altLang="en-US" dirty="0">
                <a:latin typeface="Calibri" pitchFamily="34" charset="0"/>
                <a:cs typeface="Times New Roman" pitchFamily="18" charset="0"/>
              </a:rPr>
              <a:t>10</a:t>
            </a:r>
            <a:r>
              <a:rPr lang="sk-SK" altLang="en-US" baseline="30000" dirty="0">
                <a:latin typeface="Calibri" pitchFamily="34" charset="0"/>
                <a:cs typeface="Times New Roman" pitchFamily="18" charset="0"/>
              </a:rPr>
              <a:t>-</a:t>
            </a:r>
            <a:r>
              <a:rPr lang="en-US" altLang="en-US" baseline="30000" dirty="0">
                <a:latin typeface="Calibri" pitchFamily="34" charset="0"/>
                <a:cs typeface="Times New Roman" pitchFamily="18" charset="0"/>
              </a:rPr>
              <a:t>5</a:t>
            </a:r>
            <a:endParaRPr lang="sk-SK" altLang="en-US" baseline="30000" dirty="0">
              <a:latin typeface="Calibri" pitchFamily="34" charset="0"/>
              <a:cs typeface="Times New Roman" pitchFamily="18" charset="0"/>
            </a:endParaRPr>
          </a:p>
        </p:txBody>
      </p:sp>
      <p:sp>
        <p:nvSpPr>
          <p:cNvPr id="66576" name="Text Box 16"/>
          <p:cNvSpPr txBox="1">
            <a:spLocks noChangeArrowheads="1"/>
          </p:cNvSpPr>
          <p:nvPr/>
        </p:nvSpPr>
        <p:spPr bwMode="auto">
          <a:xfrm>
            <a:off x="1508125" y="5503863"/>
            <a:ext cx="68489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sz="2000" b="1" i="1" dirty="0">
                <a:latin typeface="Calibri" panose="020F0502020204030204" pitchFamily="34" charset="0"/>
                <a:cs typeface="Times New Roman" pitchFamily="18" charset="0"/>
              </a:rPr>
              <a:t>T </a:t>
            </a:r>
            <a:r>
              <a:rPr lang="sk-SK" altLang="en-US" sz="2000" b="1" i="1" dirty="0">
                <a:latin typeface="Calibri" panose="020F0502020204030204" pitchFamily="34" charset="0"/>
                <a:cs typeface="Times New Roman" pitchFamily="18" charset="0"/>
                <a:sym typeface="Symbol" pitchFamily="18" charset="2"/>
              </a:rPr>
              <a:t></a:t>
            </a:r>
            <a:r>
              <a:rPr lang="sk-SK" altLang="en-US" sz="2000" b="1" i="1" dirty="0">
                <a:latin typeface="Calibri" panose="020F0502020204030204" pitchFamily="34" charset="0"/>
                <a:cs typeface="Times New Roman" pitchFamily="18" charset="0"/>
              </a:rPr>
              <a:t> 10</a:t>
            </a:r>
            <a:r>
              <a:rPr lang="sk-SK" altLang="en-US" sz="2000" b="1" i="1" baseline="30000" dirty="0">
                <a:latin typeface="Calibri" panose="020F0502020204030204" pitchFamily="34" charset="0"/>
                <a:cs typeface="Times New Roman" pitchFamily="18" charset="0"/>
              </a:rPr>
              <a:t>12</a:t>
            </a:r>
            <a:r>
              <a:rPr lang="sk-SK" altLang="en-US" sz="2000" b="1" i="1" dirty="0">
                <a:latin typeface="Calibri" panose="020F0502020204030204" pitchFamily="34" charset="0"/>
                <a:cs typeface="Times New Roman" pitchFamily="18" charset="0"/>
              </a:rPr>
              <a:t> K</a:t>
            </a:r>
            <a:r>
              <a:rPr lang="sk-SK" altLang="en-US" sz="2000" i="1" dirty="0">
                <a:latin typeface="Calibri" panose="020F0502020204030204" pitchFamily="34" charset="0"/>
                <a:cs typeface="Times New Roman" pitchFamily="18" charset="0"/>
              </a:rPr>
              <a:t>  (energia </a:t>
            </a:r>
            <a:r>
              <a:rPr lang="sk-SK" altLang="en-US" sz="2000" i="1" dirty="0">
                <a:latin typeface="Calibri" panose="020F0502020204030204" pitchFamily="34" charset="0"/>
                <a:cs typeface="Times New Roman" pitchFamily="18" charset="0"/>
                <a:sym typeface="Symbol" pitchFamily="18" charset="2"/>
              </a:rPr>
              <a:t></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200</a:t>
            </a:r>
            <a:r>
              <a:rPr lang="sk-SK" altLang="en-US" sz="2000" i="1"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rPr>
              <a:t>MeV</a:t>
            </a:r>
            <a:r>
              <a:rPr lang="sk-SK" altLang="en-US" sz="2000" i="1" dirty="0">
                <a:latin typeface="Calibri" panose="020F0502020204030204" pitchFamily="34" charset="0"/>
                <a:cs typeface="Times New Roman" pitchFamily="18" charset="0"/>
              </a:rPr>
              <a:t> ):</a:t>
            </a:r>
            <a:r>
              <a:rPr lang="en-GB" altLang="en-US" sz="2000" dirty="0">
                <a:latin typeface="Calibri" panose="020F0502020204030204" pitchFamily="34" charset="0"/>
                <a:cs typeface="Times New Roman" pitchFamily="18" charset="0"/>
              </a:rPr>
              <a:t> </a:t>
            </a:r>
            <a:r>
              <a:rPr lang="sk-SK" altLang="en-US" sz="2000" i="1" dirty="0">
                <a:latin typeface="Calibri" panose="020F0502020204030204" pitchFamily="34" charset="0"/>
                <a:cs typeface="Times New Roman" pitchFamily="18" charset="0"/>
              </a:rPr>
              <a:t>“Confinement” kvarkov</a:t>
            </a:r>
            <a:r>
              <a:rPr lang="sk-SK" altLang="en-US" sz="2000" dirty="0">
                <a:latin typeface="Calibri" panose="020F0502020204030204" pitchFamily="34" charset="0"/>
                <a:cs typeface="Times New Roman" pitchFamily="18" charset="0"/>
              </a:rPr>
              <a:t>  </a:t>
            </a:r>
            <a:r>
              <a:rPr lang="sk-SK" altLang="en-US" sz="2000" dirty="0">
                <a:latin typeface="Calibri" panose="020F0502020204030204" pitchFamily="34" charset="0"/>
                <a:cs typeface="Times New Roman" pitchFamily="18" charset="0"/>
                <a:sym typeface="Symbol" pitchFamily="18" charset="2"/>
              </a:rPr>
              <a:t></a:t>
            </a:r>
            <a:r>
              <a:rPr lang="sk-SK" altLang="en-US" sz="2000" dirty="0">
                <a:latin typeface="Calibri" panose="020F0502020204030204" pitchFamily="34" charset="0"/>
                <a:cs typeface="Times New Roman" pitchFamily="18" charset="0"/>
              </a:rPr>
              <a:t> </a:t>
            </a:r>
            <a:endParaRPr lang="en-US" altLang="en-US" sz="2000" dirty="0">
              <a:latin typeface="Calibri" panose="020F0502020204030204" pitchFamily="34" charset="0"/>
              <a:cs typeface="Times New Roman" pitchFamily="18" charset="0"/>
            </a:endParaRPr>
          </a:p>
          <a:p>
            <a:r>
              <a:rPr lang="sk-SK" altLang="en-US" sz="2000" dirty="0">
                <a:latin typeface="Calibri" panose="020F0502020204030204" pitchFamily="34" charset="0"/>
                <a:cs typeface="Times New Roman" pitchFamily="18" charset="0"/>
              </a:rPr>
              <a:t>formovanie hadrónov  (protóny, neutróny, iné  baryóny, mezóny </a:t>
            </a:r>
            <a:endParaRPr lang="sk-SK" altLang="en-US" sz="2000" dirty="0">
              <a:latin typeface="Calibri" panose="020F0502020204030204" pitchFamily="34" charset="0"/>
            </a:endParaRPr>
          </a:p>
        </p:txBody>
      </p:sp>
      <p:sp>
        <p:nvSpPr>
          <p:cNvPr id="66577" name="AutoShape 17"/>
          <p:cNvSpPr>
            <a:spLocks noChangeArrowheads="1"/>
          </p:cNvSpPr>
          <p:nvPr/>
        </p:nvSpPr>
        <p:spPr bwMode="auto">
          <a:xfrm>
            <a:off x="7629000" y="3421199"/>
            <a:ext cx="1143000" cy="3810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en-US" altLang="en-US">
                <a:solidFill>
                  <a:srgbClr val="FF0000"/>
                </a:solidFill>
              </a:rPr>
              <a:t>Atlas</a:t>
            </a:r>
            <a:endParaRPr lang="sk-SK" altLang="en-US">
              <a:solidFill>
                <a:srgbClr val="FF0000"/>
              </a:solidFill>
            </a:endParaRPr>
          </a:p>
        </p:txBody>
      </p:sp>
      <p:sp>
        <p:nvSpPr>
          <p:cNvPr id="66578" name="AutoShape 18"/>
          <p:cNvSpPr>
            <a:spLocks noChangeArrowheads="1"/>
          </p:cNvSpPr>
          <p:nvPr/>
        </p:nvSpPr>
        <p:spPr bwMode="auto">
          <a:xfrm>
            <a:off x="7886700" y="5219700"/>
            <a:ext cx="1143000" cy="3810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en-US" altLang="en-US">
                <a:solidFill>
                  <a:schemeClr val="accent2"/>
                </a:solidFill>
              </a:rPr>
              <a:t>Alice</a:t>
            </a:r>
            <a:endParaRPr lang="sk-SK" altLang="en-US">
              <a:solidFill>
                <a:schemeClr val="accent2"/>
              </a:solidFill>
            </a:endParaRPr>
          </a:p>
        </p:txBody>
      </p:sp>
      <p:grpSp>
        <p:nvGrpSpPr>
          <p:cNvPr id="2" name="Group 23"/>
          <p:cNvGrpSpPr>
            <a:grpSpLocks/>
          </p:cNvGrpSpPr>
          <p:nvPr/>
        </p:nvGrpSpPr>
        <p:grpSpPr bwMode="auto">
          <a:xfrm>
            <a:off x="6172200" y="2811600"/>
            <a:ext cx="1066800" cy="1219200"/>
            <a:chOff x="6858000" y="2743200"/>
            <a:chExt cx="1066800" cy="1219200"/>
          </a:xfrm>
        </p:grpSpPr>
        <p:cxnSp>
          <p:nvCxnSpPr>
            <p:cNvPr id="21527" name="Straight Arrow Connector 38"/>
            <p:cNvCxnSpPr>
              <a:cxnSpLocks noChangeShapeType="1"/>
            </p:cNvCxnSpPr>
            <p:nvPr/>
          </p:nvCxnSpPr>
          <p:spPr bwMode="auto">
            <a:xfrm rot="16200000" flipV="1">
              <a:off x="6781800" y="2819400"/>
              <a:ext cx="1219200" cy="1066800"/>
            </a:xfrm>
            <a:prstGeom prst="straightConnector1">
              <a:avLst/>
            </a:prstGeom>
            <a:noFill/>
            <a:ln w="9525" algn="ctr">
              <a:solidFill>
                <a:srgbClr val="C00000"/>
              </a:solidFill>
              <a:prstDash val="dash"/>
              <a:round/>
              <a:headEnd/>
              <a:tailEnd type="arrow" w="med" len="med"/>
            </a:ln>
            <a:extLst>
              <a:ext uri="{909E8E84-426E-40DD-AFC4-6F175D3DCCD1}">
                <a14:hiddenFill xmlns:a14="http://schemas.microsoft.com/office/drawing/2010/main">
                  <a:noFill/>
                </a14:hiddenFill>
              </a:ext>
            </a:extLst>
          </p:spPr>
        </p:cxnSp>
        <p:cxnSp>
          <p:nvCxnSpPr>
            <p:cNvPr id="21528" name="Straight Connector 40"/>
            <p:cNvCxnSpPr>
              <a:cxnSpLocks noChangeShapeType="1"/>
            </p:cNvCxnSpPr>
            <p:nvPr/>
          </p:nvCxnSpPr>
          <p:spPr bwMode="auto">
            <a:xfrm rot="10800000">
              <a:off x="7086600" y="3962400"/>
              <a:ext cx="838200" cy="0"/>
            </a:xfrm>
            <a:prstGeom prst="line">
              <a:avLst/>
            </a:prstGeom>
            <a:noFill/>
            <a:ln w="9525" algn="ctr">
              <a:solidFill>
                <a:srgbClr val="C00000"/>
              </a:solidFill>
              <a:prstDash val="dash"/>
              <a:round/>
              <a:headEnd/>
              <a:tailEnd/>
            </a:ln>
            <a:extLst>
              <a:ext uri="{909E8E84-426E-40DD-AFC4-6F175D3DCCD1}">
                <a14:hiddenFill xmlns:a14="http://schemas.microsoft.com/office/drawing/2010/main">
                  <a:noFill/>
                </a14:hiddenFill>
              </a:ext>
            </a:extLst>
          </p:spPr>
        </p:cxnSp>
      </p:grpSp>
      <p:sp>
        <p:nvSpPr>
          <p:cNvPr id="25"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Times New Roman" pitchFamily="18" charset="0"/>
              </a:rPr>
              <a:pPr/>
              <a:t>15</a:t>
            </a:fld>
            <a:endParaRPr lang="en-CA" sz="1400" dirty="0" smtClean="0">
              <a:solidFill>
                <a:schemeClr val="bg1">
                  <a:lumMod val="50000"/>
                </a:schemeClr>
              </a:solidFill>
              <a:latin typeface="Times New Roman" pitchFamily="18" charset="0"/>
            </a:endParaRPr>
          </a:p>
        </p:txBody>
      </p:sp>
      <p:sp>
        <p:nvSpPr>
          <p:cNvPr id="26"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5A593BFC-6B2C-435A-B296-80967F982EE6}"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27"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itchFamily="34" charset="0"/>
              </a:rPr>
              <a:t>Časticová fyzika a svet okolo nás, S. Tokár</a:t>
            </a:r>
          </a:p>
        </p:txBody>
      </p:sp>
    </p:spTree>
    <p:extLst>
      <p:ext uri="{BB962C8B-B14F-4D97-AF65-F5344CB8AC3E}">
        <p14:creationId xmlns:p14="http://schemas.microsoft.com/office/powerpoint/2010/main" val="521946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additive="base">
                                        <p:cTn id="7" dur="500" fill="hold"/>
                                        <p:tgtEl>
                                          <p:spTgt spid="66572"/>
                                        </p:tgtEl>
                                        <p:attrNameLst>
                                          <p:attrName>ppt_x</p:attrName>
                                        </p:attrNameLst>
                                      </p:cBhvr>
                                      <p:tavLst>
                                        <p:tav tm="0">
                                          <p:val>
                                            <p:strVal val="0-#ppt_w/2"/>
                                          </p:val>
                                        </p:tav>
                                        <p:tav tm="100000">
                                          <p:val>
                                            <p:strVal val="#ppt_x"/>
                                          </p:val>
                                        </p:tav>
                                      </p:tavLst>
                                    </p:anim>
                                    <p:anim calcmode="lin" valueType="num">
                                      <p:cBhvr additive="base">
                                        <p:cTn id="8" dur="500" fill="hold"/>
                                        <p:tgtEl>
                                          <p:spTgt spid="665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calcmode="lin" valueType="num">
                                      <p:cBhvr additive="base">
                                        <p:cTn id="12" dur="500" fill="hold"/>
                                        <p:tgtEl>
                                          <p:spTgt spid="6656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573"/>
                                        </p:tgtEl>
                                        <p:attrNameLst>
                                          <p:attrName>style.visibility</p:attrName>
                                        </p:attrNameLst>
                                      </p:cBhvr>
                                      <p:to>
                                        <p:strVal val="visible"/>
                                      </p:to>
                                    </p:set>
                                    <p:anim calcmode="lin" valueType="num">
                                      <p:cBhvr additive="base">
                                        <p:cTn id="17" dur="500" fill="hold"/>
                                        <p:tgtEl>
                                          <p:spTgt spid="66573"/>
                                        </p:tgtEl>
                                        <p:attrNameLst>
                                          <p:attrName>ppt_x</p:attrName>
                                        </p:attrNameLst>
                                      </p:cBhvr>
                                      <p:tavLst>
                                        <p:tav tm="0">
                                          <p:val>
                                            <p:strVal val="0-#ppt_w/2"/>
                                          </p:val>
                                        </p:tav>
                                        <p:tav tm="100000">
                                          <p:val>
                                            <p:strVal val="#ppt_x"/>
                                          </p:val>
                                        </p:tav>
                                      </p:tavLst>
                                    </p:anim>
                                    <p:anim calcmode="lin" valueType="num">
                                      <p:cBhvr additive="base">
                                        <p:cTn id="18" dur="500" fill="hold"/>
                                        <p:tgtEl>
                                          <p:spTgt spid="665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6571"/>
                                        </p:tgtEl>
                                        <p:attrNameLst>
                                          <p:attrName>style.visibility</p:attrName>
                                        </p:attrNameLst>
                                      </p:cBhvr>
                                      <p:to>
                                        <p:strVal val="visible"/>
                                      </p:to>
                                    </p:set>
                                    <p:anim calcmode="lin" valueType="num">
                                      <p:cBhvr additive="base">
                                        <p:cTn id="22" dur="500" fill="hold"/>
                                        <p:tgtEl>
                                          <p:spTgt spid="66571"/>
                                        </p:tgtEl>
                                        <p:attrNameLst>
                                          <p:attrName>ppt_x</p:attrName>
                                        </p:attrNameLst>
                                      </p:cBhvr>
                                      <p:tavLst>
                                        <p:tav tm="0">
                                          <p:val>
                                            <p:strVal val="0-#ppt_w/2"/>
                                          </p:val>
                                        </p:tav>
                                        <p:tav tm="100000">
                                          <p:val>
                                            <p:strVal val="#ppt_x"/>
                                          </p:val>
                                        </p:tav>
                                      </p:tavLst>
                                    </p:anim>
                                    <p:anim calcmode="lin" valueType="num">
                                      <p:cBhvr additive="base">
                                        <p:cTn id="23" dur="500" fill="hold"/>
                                        <p:tgtEl>
                                          <p:spTgt spid="6657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6570"/>
                                        </p:tgtEl>
                                        <p:attrNameLst>
                                          <p:attrName>style.visibility</p:attrName>
                                        </p:attrNameLst>
                                      </p:cBhvr>
                                      <p:to>
                                        <p:strVal val="visible"/>
                                      </p:to>
                                    </p:set>
                                    <p:anim calcmode="lin" valueType="num">
                                      <p:cBhvr additive="base">
                                        <p:cTn id="27" dur="500" fill="hold"/>
                                        <p:tgtEl>
                                          <p:spTgt spid="66570"/>
                                        </p:tgtEl>
                                        <p:attrNameLst>
                                          <p:attrName>ppt_x</p:attrName>
                                        </p:attrNameLst>
                                      </p:cBhvr>
                                      <p:tavLst>
                                        <p:tav tm="0">
                                          <p:val>
                                            <p:strVal val="1+#ppt_w/2"/>
                                          </p:val>
                                        </p:tav>
                                        <p:tav tm="100000">
                                          <p:val>
                                            <p:strVal val="#ppt_x"/>
                                          </p:val>
                                        </p:tav>
                                      </p:tavLst>
                                    </p:anim>
                                    <p:anim calcmode="lin" valueType="num">
                                      <p:cBhvr additive="base">
                                        <p:cTn id="28" dur="500" fill="hold"/>
                                        <p:tgtEl>
                                          <p:spTgt spid="6657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6569"/>
                                        </p:tgtEl>
                                        <p:attrNameLst>
                                          <p:attrName>style.visibility</p:attrName>
                                        </p:attrNameLst>
                                      </p:cBhvr>
                                      <p:to>
                                        <p:strVal val="visible"/>
                                      </p:to>
                                    </p:set>
                                    <p:anim calcmode="lin" valueType="num">
                                      <p:cBhvr additive="base">
                                        <p:cTn id="32" dur="500" fill="hold"/>
                                        <p:tgtEl>
                                          <p:spTgt spid="66569"/>
                                        </p:tgtEl>
                                        <p:attrNameLst>
                                          <p:attrName>ppt_x</p:attrName>
                                        </p:attrNameLst>
                                      </p:cBhvr>
                                      <p:tavLst>
                                        <p:tav tm="0">
                                          <p:val>
                                            <p:strVal val="0-#ppt_w/2"/>
                                          </p:val>
                                        </p:tav>
                                        <p:tav tm="100000">
                                          <p:val>
                                            <p:strVal val="#ppt_x"/>
                                          </p:val>
                                        </p:tav>
                                      </p:tavLst>
                                    </p:anim>
                                    <p:anim calcmode="lin" valueType="num">
                                      <p:cBhvr additive="base">
                                        <p:cTn id="33" dur="500" fill="hold"/>
                                        <p:tgtEl>
                                          <p:spTgt spid="6656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6568"/>
                                        </p:tgtEl>
                                        <p:attrNameLst>
                                          <p:attrName>style.visibility</p:attrName>
                                        </p:attrNameLst>
                                      </p:cBhvr>
                                      <p:to>
                                        <p:strVal val="visible"/>
                                      </p:to>
                                    </p:set>
                                    <p:anim calcmode="lin" valueType="num">
                                      <p:cBhvr additive="base">
                                        <p:cTn id="37" dur="500" fill="hold"/>
                                        <p:tgtEl>
                                          <p:spTgt spid="66568"/>
                                        </p:tgtEl>
                                        <p:attrNameLst>
                                          <p:attrName>ppt_x</p:attrName>
                                        </p:attrNameLst>
                                      </p:cBhvr>
                                      <p:tavLst>
                                        <p:tav tm="0">
                                          <p:val>
                                            <p:strVal val="1+#ppt_w/2"/>
                                          </p:val>
                                        </p:tav>
                                        <p:tav tm="100000">
                                          <p:val>
                                            <p:strVal val="#ppt_x"/>
                                          </p:val>
                                        </p:tav>
                                      </p:tavLst>
                                    </p:anim>
                                    <p:anim calcmode="lin" valueType="num">
                                      <p:cBhvr additive="base">
                                        <p:cTn id="38" dur="500" fill="hold"/>
                                        <p:tgtEl>
                                          <p:spTgt spid="6656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565"/>
                                        </p:tgtEl>
                                        <p:attrNameLst>
                                          <p:attrName>style.visibility</p:attrName>
                                        </p:attrNameLst>
                                      </p:cBhvr>
                                      <p:to>
                                        <p:strVal val="visible"/>
                                      </p:to>
                                    </p:set>
                                    <p:anim calcmode="lin" valueType="num">
                                      <p:cBhvr additive="base">
                                        <p:cTn id="43" dur="500" fill="hold"/>
                                        <p:tgtEl>
                                          <p:spTgt spid="66565"/>
                                        </p:tgtEl>
                                        <p:attrNameLst>
                                          <p:attrName>ppt_x</p:attrName>
                                        </p:attrNameLst>
                                      </p:cBhvr>
                                      <p:tavLst>
                                        <p:tav tm="0">
                                          <p:val>
                                            <p:strVal val="0-#ppt_w/2"/>
                                          </p:val>
                                        </p:tav>
                                        <p:tav tm="100000">
                                          <p:val>
                                            <p:strVal val="#ppt_x"/>
                                          </p:val>
                                        </p:tav>
                                      </p:tavLst>
                                    </p:anim>
                                    <p:anim calcmode="lin" valueType="num">
                                      <p:cBhvr additive="base">
                                        <p:cTn id="44" dur="500" fill="hold"/>
                                        <p:tgtEl>
                                          <p:spTgt spid="6656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 presetClass="entr" presetSubtype="2" fill="hold" grpId="0" nodeType="afterEffect">
                                  <p:stCondLst>
                                    <p:cond delay="0"/>
                                  </p:stCondLst>
                                  <p:childTnLst>
                                    <p:set>
                                      <p:cBhvr>
                                        <p:cTn id="47" dur="1" fill="hold">
                                          <p:stCondLst>
                                            <p:cond delay="0"/>
                                          </p:stCondLst>
                                        </p:cTn>
                                        <p:tgtEl>
                                          <p:spTgt spid="66564"/>
                                        </p:tgtEl>
                                        <p:attrNameLst>
                                          <p:attrName>style.visibility</p:attrName>
                                        </p:attrNameLst>
                                      </p:cBhvr>
                                      <p:to>
                                        <p:strVal val="visible"/>
                                      </p:to>
                                    </p:set>
                                    <p:anim calcmode="lin" valueType="num">
                                      <p:cBhvr additive="base">
                                        <p:cTn id="48" dur="500" fill="hold"/>
                                        <p:tgtEl>
                                          <p:spTgt spid="66564"/>
                                        </p:tgtEl>
                                        <p:attrNameLst>
                                          <p:attrName>ppt_x</p:attrName>
                                        </p:attrNameLst>
                                      </p:cBhvr>
                                      <p:tavLst>
                                        <p:tav tm="0">
                                          <p:val>
                                            <p:strVal val="1+#ppt_w/2"/>
                                          </p:val>
                                        </p:tav>
                                        <p:tav tm="100000">
                                          <p:val>
                                            <p:strVal val="#ppt_x"/>
                                          </p:val>
                                        </p:tav>
                                      </p:tavLst>
                                    </p:anim>
                                    <p:anim calcmode="lin" valueType="num">
                                      <p:cBhvr additive="base">
                                        <p:cTn id="49"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6567"/>
                                        </p:tgtEl>
                                        <p:attrNameLst>
                                          <p:attrName>style.visibility</p:attrName>
                                        </p:attrNameLst>
                                      </p:cBhvr>
                                      <p:to>
                                        <p:strVal val="visible"/>
                                      </p:to>
                                    </p:set>
                                    <p:anim calcmode="lin" valueType="num">
                                      <p:cBhvr additive="base">
                                        <p:cTn id="54" dur="500" fill="hold"/>
                                        <p:tgtEl>
                                          <p:spTgt spid="66567"/>
                                        </p:tgtEl>
                                        <p:attrNameLst>
                                          <p:attrName>ppt_x</p:attrName>
                                        </p:attrNameLst>
                                      </p:cBhvr>
                                      <p:tavLst>
                                        <p:tav tm="0">
                                          <p:val>
                                            <p:strVal val="0-#ppt_w/2"/>
                                          </p:val>
                                        </p:tav>
                                        <p:tav tm="100000">
                                          <p:val>
                                            <p:strVal val="#ppt_x"/>
                                          </p:val>
                                        </p:tav>
                                      </p:tavLst>
                                    </p:anim>
                                    <p:anim calcmode="lin" valueType="num">
                                      <p:cBhvr additive="base">
                                        <p:cTn id="55" dur="500" fill="hold"/>
                                        <p:tgtEl>
                                          <p:spTgt spid="6656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66566"/>
                                        </p:tgtEl>
                                        <p:attrNameLst>
                                          <p:attrName>style.visibility</p:attrName>
                                        </p:attrNameLst>
                                      </p:cBhvr>
                                      <p:to>
                                        <p:strVal val="visible"/>
                                      </p:to>
                                    </p:set>
                                    <p:anim calcmode="lin" valueType="num">
                                      <p:cBhvr additive="base">
                                        <p:cTn id="58" dur="500" fill="hold"/>
                                        <p:tgtEl>
                                          <p:spTgt spid="66566"/>
                                        </p:tgtEl>
                                        <p:attrNameLst>
                                          <p:attrName>ppt_x</p:attrName>
                                        </p:attrNameLst>
                                      </p:cBhvr>
                                      <p:tavLst>
                                        <p:tav tm="0">
                                          <p:val>
                                            <p:strVal val="1+#ppt_w/2"/>
                                          </p:val>
                                        </p:tav>
                                        <p:tav tm="100000">
                                          <p:val>
                                            <p:strVal val="#ppt_x"/>
                                          </p:val>
                                        </p:tav>
                                      </p:tavLst>
                                    </p:anim>
                                    <p:anim calcmode="lin" valueType="num">
                                      <p:cBhvr additive="base">
                                        <p:cTn id="59" dur="500" fill="hold"/>
                                        <p:tgtEl>
                                          <p:spTgt spid="6656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3" presetClass="entr" presetSubtype="1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2000" fill="hold"/>
                                        <p:tgtEl>
                                          <p:spTgt spid="2"/>
                                        </p:tgtEl>
                                        <p:attrNameLst>
                                          <p:attrName>ppt_w</p:attrName>
                                        </p:attrNameLst>
                                      </p:cBhvr>
                                      <p:tavLst>
                                        <p:tav tm="0">
                                          <p:val>
                                            <p:fltVal val="0"/>
                                          </p:val>
                                        </p:tav>
                                        <p:tav tm="100000">
                                          <p:val>
                                            <p:strVal val="#ppt_w"/>
                                          </p:val>
                                        </p:tav>
                                      </p:tavLst>
                                    </p:anim>
                                    <p:anim calcmode="lin" valueType="num">
                                      <p:cBhvr>
                                        <p:cTn id="64"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66574"/>
                                        </p:tgtEl>
                                        <p:attrNameLst>
                                          <p:attrName>style.visibility</p:attrName>
                                        </p:attrNameLst>
                                      </p:cBhvr>
                                      <p:to>
                                        <p:strVal val="visible"/>
                                      </p:to>
                                    </p:set>
                                    <p:anim calcmode="lin" valueType="num">
                                      <p:cBhvr additive="base">
                                        <p:cTn id="69" dur="500" fill="hold"/>
                                        <p:tgtEl>
                                          <p:spTgt spid="66574"/>
                                        </p:tgtEl>
                                        <p:attrNameLst>
                                          <p:attrName>ppt_x</p:attrName>
                                        </p:attrNameLst>
                                      </p:cBhvr>
                                      <p:tavLst>
                                        <p:tav tm="0">
                                          <p:val>
                                            <p:strVal val="0-#ppt_w/2"/>
                                          </p:val>
                                        </p:tav>
                                        <p:tav tm="100000">
                                          <p:val>
                                            <p:strVal val="#ppt_x"/>
                                          </p:val>
                                        </p:tav>
                                      </p:tavLst>
                                    </p:anim>
                                    <p:anim calcmode="lin" valueType="num">
                                      <p:cBhvr additive="base">
                                        <p:cTn id="70" dur="500" fill="hold"/>
                                        <p:tgtEl>
                                          <p:spTgt spid="66574"/>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66575"/>
                                        </p:tgtEl>
                                        <p:attrNameLst>
                                          <p:attrName>style.visibility</p:attrName>
                                        </p:attrNameLst>
                                      </p:cBhvr>
                                      <p:to>
                                        <p:strVal val="visible"/>
                                      </p:to>
                                    </p:set>
                                    <p:anim calcmode="lin" valueType="num">
                                      <p:cBhvr additive="base">
                                        <p:cTn id="75" dur="500" fill="hold"/>
                                        <p:tgtEl>
                                          <p:spTgt spid="66575"/>
                                        </p:tgtEl>
                                        <p:attrNameLst>
                                          <p:attrName>ppt_x</p:attrName>
                                        </p:attrNameLst>
                                      </p:cBhvr>
                                      <p:tavLst>
                                        <p:tav tm="0">
                                          <p:val>
                                            <p:strVal val="0-#ppt_w/2"/>
                                          </p:val>
                                        </p:tav>
                                        <p:tav tm="100000">
                                          <p:val>
                                            <p:strVal val="#ppt_x"/>
                                          </p:val>
                                        </p:tav>
                                      </p:tavLst>
                                    </p:anim>
                                    <p:anim calcmode="lin" valueType="num">
                                      <p:cBhvr additive="base">
                                        <p:cTn id="76" dur="500" fill="hold"/>
                                        <p:tgtEl>
                                          <p:spTgt spid="66575"/>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66576"/>
                                        </p:tgtEl>
                                        <p:attrNameLst>
                                          <p:attrName>style.visibility</p:attrName>
                                        </p:attrNameLst>
                                      </p:cBhvr>
                                      <p:to>
                                        <p:strVal val="visible"/>
                                      </p:to>
                                    </p:set>
                                    <p:anim calcmode="lin" valueType="num">
                                      <p:cBhvr additive="base">
                                        <p:cTn id="80" dur="500" fill="hold"/>
                                        <p:tgtEl>
                                          <p:spTgt spid="66576"/>
                                        </p:tgtEl>
                                        <p:attrNameLst>
                                          <p:attrName>ppt_x</p:attrName>
                                        </p:attrNameLst>
                                      </p:cBhvr>
                                      <p:tavLst>
                                        <p:tav tm="0">
                                          <p:val>
                                            <p:strVal val="1+#ppt_w/2"/>
                                          </p:val>
                                        </p:tav>
                                        <p:tav tm="100000">
                                          <p:val>
                                            <p:strVal val="#ppt_x"/>
                                          </p:val>
                                        </p:tav>
                                      </p:tavLst>
                                    </p:anim>
                                    <p:anim calcmode="lin" valueType="num">
                                      <p:cBhvr additive="base">
                                        <p:cTn id="81" dur="500" fill="hold"/>
                                        <p:tgtEl>
                                          <p:spTgt spid="66576"/>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66577"/>
                                        </p:tgtEl>
                                        <p:attrNameLst>
                                          <p:attrName>style.visibility</p:attrName>
                                        </p:attrNameLst>
                                      </p:cBhvr>
                                      <p:to>
                                        <p:strVal val="visible"/>
                                      </p:to>
                                    </p:set>
                                    <p:anim calcmode="lin" valueType="num">
                                      <p:cBhvr>
                                        <p:cTn id="86" dur="500" fill="hold"/>
                                        <p:tgtEl>
                                          <p:spTgt spid="66577"/>
                                        </p:tgtEl>
                                        <p:attrNameLst>
                                          <p:attrName>ppt_w</p:attrName>
                                        </p:attrNameLst>
                                      </p:cBhvr>
                                      <p:tavLst>
                                        <p:tav tm="0">
                                          <p:val>
                                            <p:fltVal val="0"/>
                                          </p:val>
                                        </p:tav>
                                        <p:tav tm="100000">
                                          <p:val>
                                            <p:strVal val="#ppt_w"/>
                                          </p:val>
                                        </p:tav>
                                      </p:tavLst>
                                    </p:anim>
                                    <p:anim calcmode="lin" valueType="num">
                                      <p:cBhvr>
                                        <p:cTn id="87" dur="500" fill="hold"/>
                                        <p:tgtEl>
                                          <p:spTgt spid="66577"/>
                                        </p:tgtEl>
                                        <p:attrNameLst>
                                          <p:attrName>ppt_h</p:attrName>
                                        </p:attrNameLst>
                                      </p:cBhvr>
                                      <p:tavLst>
                                        <p:tav tm="0">
                                          <p:val>
                                            <p:fltVal val="0"/>
                                          </p:val>
                                        </p:tav>
                                        <p:tav tm="100000">
                                          <p:val>
                                            <p:strVal val="#ppt_h"/>
                                          </p:val>
                                        </p:tav>
                                      </p:tavLst>
                                    </p:anim>
                                  </p:childTnLst>
                                </p:cTn>
                              </p:par>
                            </p:childTnLst>
                          </p:cTn>
                        </p:par>
                        <p:par>
                          <p:cTn id="88" fill="hold" nodeType="afterGroup">
                            <p:stCondLst>
                              <p:cond delay="500"/>
                            </p:stCondLst>
                            <p:childTnLst>
                              <p:par>
                                <p:cTn id="89" presetID="23" presetClass="entr" presetSubtype="16" fill="hold" grpId="0" nodeType="afterEffect">
                                  <p:stCondLst>
                                    <p:cond delay="0"/>
                                  </p:stCondLst>
                                  <p:childTnLst>
                                    <p:set>
                                      <p:cBhvr>
                                        <p:cTn id="90" dur="1" fill="hold">
                                          <p:stCondLst>
                                            <p:cond delay="0"/>
                                          </p:stCondLst>
                                        </p:cTn>
                                        <p:tgtEl>
                                          <p:spTgt spid="66578"/>
                                        </p:tgtEl>
                                        <p:attrNameLst>
                                          <p:attrName>style.visibility</p:attrName>
                                        </p:attrNameLst>
                                      </p:cBhvr>
                                      <p:to>
                                        <p:strVal val="visible"/>
                                      </p:to>
                                    </p:set>
                                    <p:anim calcmode="lin" valueType="num">
                                      <p:cBhvr>
                                        <p:cTn id="91" dur="2000" fill="hold"/>
                                        <p:tgtEl>
                                          <p:spTgt spid="66578"/>
                                        </p:tgtEl>
                                        <p:attrNameLst>
                                          <p:attrName>ppt_w</p:attrName>
                                        </p:attrNameLst>
                                      </p:cBhvr>
                                      <p:tavLst>
                                        <p:tav tm="0">
                                          <p:val>
                                            <p:fltVal val="0"/>
                                          </p:val>
                                        </p:tav>
                                        <p:tav tm="100000">
                                          <p:val>
                                            <p:strVal val="#ppt_w"/>
                                          </p:val>
                                        </p:tav>
                                      </p:tavLst>
                                    </p:anim>
                                    <p:anim calcmode="lin" valueType="num">
                                      <p:cBhvr>
                                        <p:cTn id="92" dur="2000" fill="hold"/>
                                        <p:tgtEl>
                                          <p:spTgt spid="665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P spid="66564" grpId="0" autoUpdateAnimBg="0"/>
      <p:bldP spid="66565" grpId="0" animBg="1" autoUpdateAnimBg="0"/>
      <p:bldP spid="66566" grpId="0" autoUpdateAnimBg="0"/>
      <p:bldP spid="66567" grpId="0" animBg="1" autoUpdateAnimBg="0"/>
      <p:bldP spid="66568" grpId="0" autoUpdateAnimBg="0"/>
      <p:bldP spid="66569" grpId="0" animBg="1" autoUpdateAnimBg="0"/>
      <p:bldP spid="66570" grpId="0" autoUpdateAnimBg="0"/>
      <p:bldP spid="66571" grpId="0" animBg="1" autoUpdateAnimBg="0"/>
      <p:bldP spid="66572" grpId="0" animBg="1" autoUpdateAnimBg="0"/>
      <p:bldP spid="66573" grpId="0" animBg="1"/>
      <p:bldP spid="66574" grpId="0" animBg="1" autoUpdateAnimBg="0"/>
      <p:bldP spid="66575" grpId="0" animBg="1" autoUpdateAnimBg="0"/>
      <p:bldP spid="66576" grpId="0" autoUpdateAnimBg="0"/>
      <p:bldP spid="66577" grpId="0" animBg="1"/>
      <p:bldP spid="665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sk-SK" dirty="0" smtClean="0">
                <a:latin typeface="Calibri" pitchFamily="34" charset="0"/>
              </a:rPr>
              <a:t>O stabilite vákua</a:t>
            </a:r>
            <a:r>
              <a:rPr lang="en-US" dirty="0" smtClean="0">
                <a:latin typeface="Calibri" pitchFamily="34" charset="0"/>
              </a:rPr>
              <a:t> (</a:t>
            </a:r>
            <a:r>
              <a:rPr lang="en-US" dirty="0" smtClean="0">
                <a:solidFill>
                  <a:schemeClr val="bg1">
                    <a:lumMod val="50000"/>
                  </a:schemeClr>
                </a:solidFill>
                <a:latin typeface="Calibri" pitchFamily="34" charset="0"/>
              </a:rPr>
              <a:t>a </a:t>
            </a:r>
            <a:r>
              <a:rPr lang="en-US" dirty="0" err="1" smtClean="0">
                <a:solidFill>
                  <a:schemeClr val="bg1">
                    <a:lumMod val="50000"/>
                  </a:schemeClr>
                </a:solidFill>
                <a:latin typeface="Calibri" pitchFamily="34" charset="0"/>
              </a:rPr>
              <a:t>mo</a:t>
            </a:r>
            <a:r>
              <a:rPr lang="sk-SK" dirty="0" smtClean="0">
                <a:solidFill>
                  <a:schemeClr val="bg1">
                    <a:lumMod val="50000"/>
                  </a:schemeClr>
                </a:solidFill>
                <a:latin typeface="Calibri" pitchFamily="34" charset="0"/>
              </a:rPr>
              <a:t>ž</a:t>
            </a:r>
            <a:r>
              <a:rPr lang="en-US" dirty="0" smtClean="0">
                <a:solidFill>
                  <a:schemeClr val="bg1">
                    <a:lumMod val="50000"/>
                  </a:schemeClr>
                </a:solidFill>
                <a:latin typeface="Calibri" pitchFamily="34" charset="0"/>
              </a:rPr>
              <a:t>nom </a:t>
            </a:r>
            <a:r>
              <a:rPr lang="en-US" dirty="0" err="1" smtClean="0">
                <a:solidFill>
                  <a:schemeClr val="bg1">
                    <a:lumMod val="50000"/>
                  </a:schemeClr>
                </a:solidFill>
                <a:latin typeface="Calibri" pitchFamily="34" charset="0"/>
              </a:rPr>
              <a:t>konci</a:t>
            </a:r>
            <a:r>
              <a:rPr lang="en-US" dirty="0" smtClean="0">
                <a:solidFill>
                  <a:schemeClr val="bg1">
                    <a:lumMod val="50000"/>
                  </a:schemeClr>
                </a:solidFill>
                <a:latin typeface="Calibri" pitchFamily="34" charset="0"/>
              </a:rPr>
              <a:t> </a:t>
            </a:r>
            <a:r>
              <a:rPr lang="en-US" dirty="0" err="1" smtClean="0">
                <a:solidFill>
                  <a:schemeClr val="bg1">
                    <a:lumMod val="50000"/>
                  </a:schemeClr>
                </a:solidFill>
                <a:latin typeface="Calibri" pitchFamily="34" charset="0"/>
              </a:rPr>
              <a:t>sveta</a:t>
            </a:r>
            <a:r>
              <a:rPr lang="en-US" dirty="0" smtClean="0">
                <a:latin typeface="Calibri" pitchFamily="34" charset="0"/>
              </a:rPr>
              <a:t>)</a:t>
            </a:r>
            <a:endParaRPr lang="sk-SK" dirty="0">
              <a:latin typeface="Calibri"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79" y="685800"/>
            <a:ext cx="1955693" cy="1920135"/>
          </a:xfrm>
          <a:prstGeom prst="rect">
            <a:avLst/>
          </a:prstGeom>
          <a:ln>
            <a:solidFill>
              <a:schemeClr val="bg1">
                <a:lumMod val="85000"/>
              </a:schemeClr>
            </a:solidFill>
          </a:ln>
        </p:spPr>
      </p:pic>
      <p:sp>
        <p:nvSpPr>
          <p:cNvPr id="7" name="TextBox 6"/>
          <p:cNvSpPr txBox="1"/>
          <p:nvPr/>
        </p:nvSpPr>
        <p:spPr>
          <a:xfrm>
            <a:off x="0" y="683567"/>
            <a:ext cx="6934200" cy="1938992"/>
          </a:xfrm>
          <a:prstGeom prst="rect">
            <a:avLst/>
          </a:prstGeom>
          <a:noFill/>
        </p:spPr>
        <p:txBody>
          <a:bodyPr wrap="square" rtlCol="0">
            <a:spAutoFit/>
          </a:bodyPr>
          <a:lstStyle/>
          <a:p>
            <a:r>
              <a:rPr lang="sk-SK" sz="2200" dirty="0" smtClean="0">
                <a:latin typeface="Calibri" pitchFamily="34" charset="0"/>
              </a:rPr>
              <a:t>LHC: Higgsov bozón jednoznačne existuje </a:t>
            </a:r>
            <a:r>
              <a:rPr lang="en-US" sz="2200" dirty="0" smtClean="0">
                <a:latin typeface="Calibri" pitchFamily="34" charset="0"/>
                <a:sym typeface="Symbol"/>
              </a:rPr>
              <a:t></a:t>
            </a:r>
            <a:r>
              <a:rPr lang="sk-SK" sz="2200" dirty="0" smtClean="0">
                <a:latin typeface="Calibri" pitchFamily="34" charset="0"/>
                <a:sym typeface="Symbol"/>
              </a:rPr>
              <a:t> podľa SM vákuum má nenulovú komponentu Higgsovho poľa ( je to Higgsov kondenzát)</a:t>
            </a:r>
            <a:endParaRPr lang="en-US" sz="2200" dirty="0" smtClean="0">
              <a:latin typeface="Calibri" pitchFamily="34" charset="0"/>
              <a:sym typeface="Symbol"/>
            </a:endParaRPr>
          </a:p>
          <a:p>
            <a:r>
              <a:rPr lang="sk-SK" sz="2200" dirty="0" smtClean="0">
                <a:latin typeface="Calibri" pitchFamily="34" charset="0"/>
                <a:sym typeface="Symbol"/>
              </a:rPr>
              <a:t>Čo je možné povedať o jeho stabilite</a:t>
            </a:r>
            <a:r>
              <a:rPr lang="en-US" sz="2200" dirty="0" smtClean="0">
                <a:latin typeface="Calibri" pitchFamily="34" charset="0"/>
                <a:sym typeface="Symbol"/>
              </a:rPr>
              <a:t>?</a:t>
            </a:r>
          </a:p>
          <a:p>
            <a:pPr>
              <a:spcBef>
                <a:spcPts val="1200"/>
              </a:spcBef>
            </a:pPr>
            <a:r>
              <a:rPr lang="en-US" sz="2200" dirty="0" smtClean="0">
                <a:latin typeface="Calibri" pitchFamily="34" charset="0"/>
                <a:sym typeface="Symbol"/>
              </a:rPr>
              <a:t>Higgs</a:t>
            </a:r>
            <a:r>
              <a:rPr lang="sk-SK" sz="2200" dirty="0" err="1" smtClean="0">
                <a:latin typeface="Calibri" pitchFamily="34" charset="0"/>
                <a:sym typeface="Symbol"/>
              </a:rPr>
              <a:t>ov</a:t>
            </a:r>
            <a:r>
              <a:rPr lang="en-US" sz="2200" dirty="0" smtClean="0">
                <a:latin typeface="Calibri" pitchFamily="34" charset="0"/>
                <a:sym typeface="Symbol"/>
              </a:rPr>
              <a:t> </a:t>
            </a:r>
            <a:r>
              <a:rPr lang="en-US" sz="2200" dirty="0" err="1" smtClean="0">
                <a:latin typeface="Calibri" pitchFamily="34" charset="0"/>
                <a:sym typeface="Symbol"/>
              </a:rPr>
              <a:t>poten</a:t>
            </a:r>
            <a:r>
              <a:rPr lang="sk-SK" sz="2200" dirty="0" smtClean="0">
                <a:latin typeface="Calibri" pitchFamily="34" charset="0"/>
                <a:sym typeface="Symbol"/>
              </a:rPr>
              <a:t>c</a:t>
            </a:r>
            <a:r>
              <a:rPr lang="en-US" sz="2200" dirty="0" err="1" smtClean="0">
                <a:latin typeface="Calibri" pitchFamily="34" charset="0"/>
                <a:sym typeface="Symbol"/>
              </a:rPr>
              <a:t>i</a:t>
            </a:r>
            <a:r>
              <a:rPr lang="sk-SK" sz="2200" dirty="0">
                <a:latin typeface="Calibri" pitchFamily="34" charset="0"/>
                <a:sym typeface="Symbol"/>
              </a:rPr>
              <a:t>á</a:t>
            </a:r>
            <a:r>
              <a:rPr lang="en-US" sz="2200" dirty="0" smtClean="0">
                <a:latin typeface="Calibri" pitchFamily="34" charset="0"/>
                <a:sym typeface="Symbol"/>
              </a:rPr>
              <a:t>l:</a:t>
            </a:r>
            <a:endParaRPr lang="en-US" sz="2200" dirty="0">
              <a:latin typeface="Calibri"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900987046"/>
              </p:ext>
            </p:extLst>
          </p:nvPr>
        </p:nvGraphicFramePr>
        <p:xfrm>
          <a:off x="2438400" y="2133600"/>
          <a:ext cx="3962400" cy="647700"/>
        </p:xfrm>
        <a:graphic>
          <a:graphicData uri="http://schemas.openxmlformats.org/presentationml/2006/ole">
            <mc:AlternateContent xmlns:mc="http://schemas.openxmlformats.org/markup-compatibility/2006">
              <mc:Choice xmlns:v="urn:schemas-microsoft-com:vml" Requires="v">
                <p:oleObj spid="_x0000_s41259" name="Equation" r:id="rId5" imgW="3962160" imgH="647640" progId="Equation.DSMT4">
                  <p:embed/>
                </p:oleObj>
              </mc:Choice>
              <mc:Fallback>
                <p:oleObj name="Equation" r:id="rId5" imgW="3962160" imgH="647640" progId="Equation.DSMT4">
                  <p:embed/>
                  <p:pic>
                    <p:nvPicPr>
                      <p:cNvPr id="0" name=""/>
                      <p:cNvPicPr/>
                      <p:nvPr/>
                    </p:nvPicPr>
                    <p:blipFill>
                      <a:blip r:embed="rId6"/>
                      <a:stretch>
                        <a:fillRect/>
                      </a:stretch>
                    </p:blipFill>
                    <p:spPr>
                      <a:xfrm>
                        <a:off x="2438400" y="2133600"/>
                        <a:ext cx="3962400" cy="647700"/>
                      </a:xfrm>
                      <a:prstGeom prst="rect">
                        <a:avLst/>
                      </a:prstGeom>
                      <a:solidFill>
                        <a:schemeClr val="accent5">
                          <a:lumMod val="20000"/>
                          <a:lumOff val="80000"/>
                        </a:schemeClr>
                      </a:solidFill>
                      <a:ln>
                        <a:solidFill>
                          <a:schemeClr val="bg1">
                            <a:lumMod val="85000"/>
                          </a:schemeClr>
                        </a:solidFill>
                      </a:ln>
                    </p:spPr>
                  </p:pic>
                </p:oleObj>
              </mc:Fallback>
            </mc:AlternateContent>
          </a:graphicData>
        </a:graphic>
      </p:graphicFrame>
      <p:sp>
        <p:nvSpPr>
          <p:cNvPr id="9" name="TextBox 8"/>
          <p:cNvSpPr txBox="1"/>
          <p:nvPr/>
        </p:nvSpPr>
        <p:spPr>
          <a:xfrm>
            <a:off x="7191390" y="2590800"/>
            <a:ext cx="1777859" cy="400110"/>
          </a:xfrm>
          <a:prstGeom prst="rect">
            <a:avLst/>
          </a:prstGeom>
          <a:solidFill>
            <a:schemeClr val="accent5">
              <a:lumMod val="20000"/>
              <a:lumOff val="80000"/>
            </a:schemeClr>
          </a:solidFill>
          <a:ln>
            <a:solidFill>
              <a:schemeClr val="bg1">
                <a:lumMod val="85000"/>
              </a:schemeClr>
            </a:solidFill>
          </a:ln>
        </p:spPr>
        <p:txBody>
          <a:bodyPr wrap="none" rtlCol="0">
            <a:spAutoFit/>
          </a:bodyPr>
          <a:lstStyle/>
          <a:p>
            <a:r>
              <a:rPr lang="sk-SK" sz="2000" dirty="0" smtClean="0">
                <a:latin typeface="Calibri" pitchFamily="34" charset="0"/>
              </a:rPr>
              <a:t>Pre </a:t>
            </a:r>
            <a:r>
              <a:rPr lang="sk-SK" sz="2000" dirty="0" smtClean="0">
                <a:solidFill>
                  <a:srgbClr val="C00000"/>
                </a:solidFill>
                <a:latin typeface="Calibri" pitchFamily="34" charset="0"/>
                <a:sym typeface="Symbol"/>
              </a:rPr>
              <a:t></a:t>
            </a:r>
            <a:r>
              <a:rPr lang="sk-SK" sz="2000" baseline="30000" dirty="0" smtClean="0">
                <a:solidFill>
                  <a:srgbClr val="C00000"/>
                </a:solidFill>
                <a:latin typeface="Calibri" pitchFamily="34" charset="0"/>
                <a:sym typeface="Symbol"/>
              </a:rPr>
              <a:t>2</a:t>
            </a:r>
            <a:r>
              <a:rPr lang="sk-SK" sz="2000" dirty="0" smtClean="0">
                <a:solidFill>
                  <a:srgbClr val="C00000"/>
                </a:solidFill>
                <a:latin typeface="Calibri" pitchFamily="34" charset="0"/>
                <a:sym typeface="Symbol"/>
              </a:rPr>
              <a:t>&lt;0 </a:t>
            </a:r>
            <a:r>
              <a:rPr lang="sk-SK" sz="2000" dirty="0" smtClean="0">
                <a:latin typeface="Calibri" pitchFamily="34" charset="0"/>
                <a:sym typeface="Symbol"/>
              </a:rPr>
              <a:t>a  </a:t>
            </a:r>
            <a:r>
              <a:rPr lang="sk-SK" sz="2000" dirty="0" smtClean="0">
                <a:solidFill>
                  <a:srgbClr val="C00000"/>
                </a:solidFill>
                <a:latin typeface="Calibri" pitchFamily="34" charset="0"/>
                <a:sym typeface="Symbol"/>
              </a:rPr>
              <a:t>&gt;0</a:t>
            </a:r>
            <a:endParaRPr lang="sk-SK" sz="2000" dirty="0">
              <a:solidFill>
                <a:srgbClr val="C00000"/>
              </a:solidFill>
              <a:latin typeface="Calibri" pitchFamily="34" charset="0"/>
            </a:endParaRPr>
          </a:p>
        </p:txBody>
      </p:sp>
      <p:grpSp>
        <p:nvGrpSpPr>
          <p:cNvPr id="20" name="Group 19"/>
          <p:cNvGrpSpPr/>
          <p:nvPr/>
        </p:nvGrpSpPr>
        <p:grpSpPr>
          <a:xfrm>
            <a:off x="0" y="2971800"/>
            <a:ext cx="7654161" cy="1473200"/>
            <a:chOff x="63736" y="3632645"/>
            <a:chExt cx="7654161" cy="1473200"/>
          </a:xfrm>
        </p:grpSpPr>
        <p:grpSp>
          <p:nvGrpSpPr>
            <p:cNvPr id="14" name="Group 13"/>
            <p:cNvGrpSpPr/>
            <p:nvPr/>
          </p:nvGrpSpPr>
          <p:grpSpPr>
            <a:xfrm>
              <a:off x="63736" y="3632645"/>
              <a:ext cx="6948697" cy="1473200"/>
              <a:chOff x="216136" y="2935814"/>
              <a:chExt cx="6948697" cy="1473200"/>
            </a:xfrm>
          </p:grpSpPr>
          <p:sp>
            <p:nvSpPr>
              <p:cNvPr id="10" name="TextBox 9"/>
              <p:cNvSpPr txBox="1"/>
              <p:nvPr/>
            </p:nvSpPr>
            <p:spPr>
              <a:xfrm>
                <a:off x="216136" y="2935814"/>
                <a:ext cx="6948697" cy="769441"/>
              </a:xfrm>
              <a:prstGeom prst="rect">
                <a:avLst/>
              </a:prstGeom>
              <a:noFill/>
            </p:spPr>
            <p:txBody>
              <a:bodyPr wrap="none" rtlCol="0">
                <a:spAutoFit/>
              </a:bodyPr>
              <a:lstStyle/>
              <a:p>
                <a:r>
                  <a:rPr lang="en-US" sz="2200" dirty="0" smtClean="0">
                    <a:latin typeface="Calibri" panose="020F0502020204030204" pitchFamily="34" charset="0"/>
                  </a:rPr>
                  <a:t> </a:t>
                </a:r>
                <a:r>
                  <a:rPr lang="sk-SK" sz="2200" dirty="0" smtClean="0">
                    <a:latin typeface="Calibri" panose="020F0502020204030204" pitchFamily="34" charset="0"/>
                    <a:sym typeface="Symbol"/>
                  </a:rPr>
                  <a:t>Higgsov bozón je dynamický objekt </a:t>
                </a:r>
                <a:r>
                  <a:rPr lang="sk-SK" sz="2200" dirty="0">
                    <a:latin typeface="Calibri" panose="020F0502020204030204" pitchFamily="34" charset="0"/>
                    <a:sym typeface="Symbol"/>
                  </a:rPr>
                  <a:t> </a:t>
                </a:r>
                <a:r>
                  <a:rPr lang="sk-SK" sz="2200" dirty="0" smtClean="0">
                    <a:latin typeface="Calibri" panose="020F0502020204030204" pitchFamily="34" charset="0"/>
                    <a:sym typeface="Symbol"/>
                  </a:rPr>
                  <a:t> kvantové fluktuácie</a:t>
                </a:r>
              </a:p>
              <a:p>
                <a:r>
                  <a:rPr lang="sk-SK" sz="2200" dirty="0" smtClean="0">
                    <a:latin typeface="Calibri" panose="020F0502020204030204" pitchFamily="34" charset="0"/>
                    <a:sym typeface="Symbol"/>
                  </a:rPr>
                  <a:t> </a:t>
                </a:r>
                <a:r>
                  <a:rPr lang="en-US" sz="2200" dirty="0" smtClean="0">
                    <a:latin typeface="Calibri" panose="020F0502020204030204" pitchFamily="34" charset="0"/>
                  </a:rPr>
                  <a:t> </a:t>
                </a:r>
                <a:r>
                  <a:rPr lang="en-US" sz="2200" dirty="0" smtClean="0">
                    <a:solidFill>
                      <a:srgbClr val="0000FF"/>
                    </a:solidFill>
                    <a:latin typeface="Calibri" panose="020F0502020204030204" pitchFamily="34" charset="0"/>
                    <a:sym typeface="Symbol"/>
                  </a:rPr>
                  <a:t></a:t>
                </a:r>
                <a:r>
                  <a:rPr lang="en-US" sz="2200" dirty="0" smtClean="0">
                    <a:latin typeface="Calibri" panose="020F0502020204030204" pitchFamily="34" charset="0"/>
                    <a:sym typeface="Symbol"/>
                  </a:rPr>
                  <a:t> is </a:t>
                </a:r>
                <a:r>
                  <a:rPr lang="sk-SK" sz="2200" dirty="0" smtClean="0">
                    <a:latin typeface="Calibri" panose="020F0502020204030204" pitchFamily="34" charset="0"/>
                    <a:sym typeface="Symbol"/>
                  </a:rPr>
                  <a:t>bežiaca konštanta závislá od energetickej škály</a:t>
                </a:r>
                <a:r>
                  <a:rPr lang="en-US" sz="2200" dirty="0" smtClean="0">
                    <a:latin typeface="Calibri" panose="020F0502020204030204" pitchFamily="34" charset="0"/>
                    <a:sym typeface="Symbol"/>
                  </a:rPr>
                  <a:t>:</a:t>
                </a:r>
                <a:endParaRPr lang="en-US" sz="2200" dirty="0">
                  <a:latin typeface="Calibri" panose="020F050202020403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290118017"/>
                  </p:ext>
                </p:extLst>
              </p:nvPr>
            </p:nvGraphicFramePr>
            <p:xfrm>
              <a:off x="520936" y="3697814"/>
              <a:ext cx="2997200" cy="711200"/>
            </p:xfrm>
            <a:graphic>
              <a:graphicData uri="http://schemas.openxmlformats.org/presentationml/2006/ole">
                <mc:AlternateContent xmlns:mc="http://schemas.openxmlformats.org/markup-compatibility/2006">
                  <mc:Choice xmlns:v="urn:schemas-microsoft-com:vml" Requires="v">
                    <p:oleObj spid="_x0000_s41260" name="Equation" r:id="rId7" imgW="2997000" imgH="711000" progId="Equation.DSMT4">
                      <p:embed/>
                    </p:oleObj>
                  </mc:Choice>
                  <mc:Fallback>
                    <p:oleObj name="Equation" r:id="rId7" imgW="2997000" imgH="711000" progId="Equation.DSMT4">
                      <p:embed/>
                      <p:pic>
                        <p:nvPicPr>
                          <p:cNvPr id="0" name=""/>
                          <p:cNvPicPr/>
                          <p:nvPr/>
                        </p:nvPicPr>
                        <p:blipFill>
                          <a:blip r:embed="rId8"/>
                          <a:stretch>
                            <a:fillRect/>
                          </a:stretch>
                        </p:blipFill>
                        <p:spPr>
                          <a:xfrm>
                            <a:off x="520936" y="3697814"/>
                            <a:ext cx="2997200" cy="711200"/>
                          </a:xfrm>
                          <a:prstGeom prst="rect">
                            <a:avLst/>
                          </a:prstGeom>
                          <a:solidFill>
                            <a:schemeClr val="accent5">
                              <a:lumMod val="20000"/>
                              <a:lumOff val="80000"/>
                            </a:schemeClr>
                          </a:solidFill>
                          <a:ln>
                            <a:solidFill>
                              <a:schemeClr val="bg1">
                                <a:lumMod val="85000"/>
                              </a:schemeClr>
                            </a:solidFill>
                          </a:ln>
                        </p:spPr>
                      </p:pic>
                    </p:oleObj>
                  </mc:Fallback>
                </mc:AlternateContent>
              </a:graphicData>
            </a:graphic>
          </p:graphicFrame>
        </p:grpSp>
        <p:pic>
          <p:nvPicPr>
            <p:cNvPr id="123931" name="Picture 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3736" y="3680645"/>
              <a:ext cx="814161" cy="3968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Arrow Connector 20"/>
            <p:cNvCxnSpPr/>
            <p:nvPr/>
          </p:nvCxnSpPr>
          <p:spPr>
            <a:xfrm flipV="1">
              <a:off x="2795040" y="3969983"/>
              <a:ext cx="2462191" cy="584664"/>
            </a:xfrm>
            <a:prstGeom prst="straightConnector1">
              <a:avLst/>
            </a:prstGeom>
            <a:ln>
              <a:solidFill>
                <a:srgbClr val="008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4"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itchFamily="34" charset="0"/>
              </a:rPr>
              <a:pPr/>
              <a:t>16</a:t>
            </a:fld>
            <a:endParaRPr lang="en-CA" sz="1400" dirty="0" smtClean="0">
              <a:solidFill>
                <a:schemeClr val="bg1">
                  <a:lumMod val="50000"/>
                </a:schemeClr>
              </a:solidFill>
              <a:latin typeface="Calibri" pitchFamily="34" charset="0"/>
            </a:endParaRPr>
          </a:p>
        </p:txBody>
      </p:sp>
      <p:sp>
        <p:nvSpPr>
          <p:cNvPr id="25"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35FDA92F-91BF-4585-AEAF-2C24F449389A}"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26"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itchFamily="34" charset="0"/>
              </a:rPr>
              <a:t>Časticová fyzika a svet okolo nás, S. Tokár</a:t>
            </a:r>
          </a:p>
        </p:txBody>
      </p:sp>
      <p:pic>
        <p:nvPicPr>
          <p:cNvPr id="3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000" y="3996000"/>
            <a:ext cx="2541823" cy="24384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Skupina 3"/>
          <p:cNvGrpSpPr/>
          <p:nvPr/>
        </p:nvGrpSpPr>
        <p:grpSpPr>
          <a:xfrm>
            <a:off x="0" y="3886200"/>
            <a:ext cx="6590496" cy="2489437"/>
            <a:chOff x="0" y="3996000"/>
            <a:chExt cx="6590496" cy="2489437"/>
          </a:xfrm>
        </p:grpSpPr>
        <p:sp>
          <p:nvSpPr>
            <p:cNvPr id="13" name="TextBox 12"/>
            <p:cNvSpPr txBox="1"/>
            <p:nvPr/>
          </p:nvSpPr>
          <p:spPr>
            <a:xfrm>
              <a:off x="0" y="4608000"/>
              <a:ext cx="4038600" cy="1877437"/>
            </a:xfrm>
            <a:prstGeom prst="rect">
              <a:avLst/>
            </a:prstGeom>
            <a:noFill/>
          </p:spPr>
          <p:txBody>
            <a:bodyPr wrap="square" rtlCol="0">
              <a:spAutoFit/>
            </a:bodyPr>
            <a:lstStyle/>
            <a:p>
              <a:pPr marL="342900" indent="-342900">
                <a:buFont typeface="Wingdings" pitchFamily="2" charset="2"/>
                <a:buChar char="ü"/>
              </a:pPr>
              <a:r>
                <a:rPr lang="en-US" sz="2200" dirty="0" smtClean="0">
                  <a:latin typeface="Calibri" panose="020F0502020204030204" pitchFamily="34" charset="0"/>
                </a:rPr>
                <a:t> </a:t>
              </a:r>
              <a:r>
                <a:rPr lang="sk-SK" sz="2200" dirty="0" smtClean="0">
                  <a:latin typeface="Calibri" panose="020F0502020204030204" pitchFamily="34" charset="0"/>
                </a:rPr>
                <a:t>SM: </a:t>
              </a:r>
              <a:r>
                <a:rPr lang="en-US" sz="2200" dirty="0" smtClean="0">
                  <a:solidFill>
                    <a:srgbClr val="0000FF"/>
                  </a:solidFill>
                  <a:latin typeface="Calibri" panose="020F0502020204030204" pitchFamily="34" charset="0"/>
                  <a:sym typeface="Symbol"/>
                </a:rPr>
                <a:t></a:t>
              </a:r>
              <a:r>
                <a:rPr lang="en-US" sz="2200" dirty="0" smtClean="0">
                  <a:latin typeface="Calibri" panose="020F0502020204030204" pitchFamily="34" charset="0"/>
                  <a:sym typeface="Symbol"/>
                </a:rPr>
                <a:t> </a:t>
              </a:r>
              <a:r>
                <a:rPr lang="sk-SK" sz="2200" dirty="0" smtClean="0">
                  <a:latin typeface="Calibri" panose="020F0502020204030204" pitchFamily="34" charset="0"/>
                  <a:sym typeface="Symbol"/>
                </a:rPr>
                <a:t>vieme počítať, ak niet novej fyziky</a:t>
              </a:r>
            </a:p>
            <a:p>
              <a:pPr marL="342900" indent="-342900">
                <a:spcBef>
                  <a:spcPts val="600"/>
                </a:spcBef>
                <a:buFont typeface="Wingdings" pitchFamily="2" charset="2"/>
                <a:buChar char="ü"/>
              </a:pPr>
              <a:r>
                <a:rPr lang="sk-SK" sz="2200" dirty="0" smtClean="0">
                  <a:latin typeface="Calibri" panose="020F0502020204030204" pitchFamily="34" charset="0"/>
                  <a:sym typeface="Symbol"/>
                </a:rPr>
                <a:t>Čo znamená </a:t>
              </a:r>
              <a:r>
                <a:rPr lang="sk-SK" sz="2200" dirty="0" smtClean="0">
                  <a:solidFill>
                    <a:srgbClr val="C00000"/>
                  </a:solidFill>
                  <a:latin typeface="Calibri" pitchFamily="34" charset="0"/>
                  <a:sym typeface="Symbol"/>
                </a:rPr>
                <a:t> </a:t>
              </a:r>
              <a:r>
                <a:rPr lang="en-US" sz="2200" dirty="0" smtClean="0">
                  <a:solidFill>
                    <a:srgbClr val="C00000"/>
                  </a:solidFill>
                  <a:latin typeface="Calibri" pitchFamily="34" charset="0"/>
                  <a:sym typeface="Symbol"/>
                </a:rPr>
                <a:t>&lt;</a:t>
              </a:r>
              <a:r>
                <a:rPr lang="sk-SK" sz="2200" dirty="0" smtClean="0">
                  <a:solidFill>
                    <a:srgbClr val="C00000"/>
                  </a:solidFill>
                  <a:latin typeface="Calibri" pitchFamily="34" charset="0"/>
                  <a:sym typeface="Symbol"/>
                </a:rPr>
                <a:t> </a:t>
              </a:r>
              <a:r>
                <a:rPr lang="en-US" sz="2200" dirty="0" smtClean="0">
                  <a:solidFill>
                    <a:srgbClr val="C00000"/>
                  </a:solidFill>
                  <a:latin typeface="Calibri" pitchFamily="34" charset="0"/>
                  <a:sym typeface="Symbol"/>
                </a:rPr>
                <a:t>0</a:t>
              </a:r>
              <a:r>
                <a:rPr lang="en-US" sz="2200" dirty="0" smtClean="0">
                  <a:solidFill>
                    <a:srgbClr val="C00000"/>
                  </a:solidFill>
                  <a:sym typeface="Symbol"/>
                </a:rPr>
                <a:t> </a:t>
              </a:r>
              <a:r>
                <a:rPr lang="en-US" sz="2200" dirty="0">
                  <a:sym typeface="Symbol"/>
                </a:rPr>
                <a:t>?</a:t>
              </a:r>
              <a:endParaRPr lang="en-US" sz="2200" dirty="0"/>
            </a:p>
            <a:p>
              <a:pPr>
                <a:spcBef>
                  <a:spcPts val="600"/>
                </a:spcBef>
              </a:pPr>
              <a:r>
                <a:rPr lang="sk-SK" sz="2000" dirty="0" smtClean="0">
                  <a:solidFill>
                    <a:srgbClr val="0000FF"/>
                  </a:solidFill>
                  <a:latin typeface="Calibri" panose="020F0502020204030204" pitchFamily="34" charset="0"/>
                  <a:sym typeface="Symbol"/>
                </a:rPr>
                <a:t>Vákuum je </a:t>
              </a:r>
              <a:r>
                <a:rPr lang="sk-SK" sz="2000" dirty="0" err="1" smtClean="0">
                  <a:solidFill>
                    <a:srgbClr val="0000FF"/>
                  </a:solidFill>
                  <a:latin typeface="Calibri" panose="020F0502020204030204" pitchFamily="34" charset="0"/>
                  <a:sym typeface="Symbol"/>
                </a:rPr>
                <a:t>metastabilné</a:t>
              </a:r>
              <a:r>
                <a:rPr lang="sk-SK" sz="2000" dirty="0" smtClean="0">
                  <a:solidFill>
                    <a:srgbClr val="0000FF"/>
                  </a:solidFill>
                  <a:latin typeface="Calibri" panose="020F0502020204030204" pitchFamily="34" charset="0"/>
                  <a:sym typeface="Symbol"/>
                </a:rPr>
                <a:t>  </a:t>
              </a:r>
              <a:r>
                <a:rPr lang="sk-SK" sz="2000" dirty="0" err="1" smtClean="0">
                  <a:solidFill>
                    <a:srgbClr val="0000FF"/>
                  </a:solidFill>
                  <a:latin typeface="Calibri" panose="020F0502020204030204" pitchFamily="34" charset="0"/>
                  <a:sym typeface="Symbol"/>
                </a:rPr>
                <a:t>pretunel</a:t>
              </a:r>
              <a:r>
                <a:rPr lang="sk-SK" sz="2000" dirty="0" smtClean="0">
                  <a:solidFill>
                    <a:srgbClr val="0000FF"/>
                  </a:solidFill>
                  <a:latin typeface="Calibri" panose="020F0502020204030204" pitchFamily="34" charset="0"/>
                  <a:sym typeface="Symbol"/>
                </a:rPr>
                <a:t>.  </a:t>
              </a:r>
              <a:r>
                <a:rPr lang="sk-SK" sz="2000" dirty="0">
                  <a:solidFill>
                    <a:srgbClr val="0000FF"/>
                  </a:solidFill>
                  <a:latin typeface="Calibri" panose="020F0502020204030204" pitchFamily="34" charset="0"/>
                  <a:sym typeface="Symbol"/>
                </a:rPr>
                <a:t>z</a:t>
              </a:r>
              <a:r>
                <a:rPr lang="sk-SK" sz="2000" dirty="0" smtClean="0">
                  <a:solidFill>
                    <a:srgbClr val="0000FF"/>
                  </a:solidFill>
                  <a:latin typeface="Calibri" panose="020F0502020204030204" pitchFamily="34" charset="0"/>
                  <a:sym typeface="Symbol"/>
                </a:rPr>
                <a:t> lokálneho do absolútneho minima!</a:t>
              </a: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996000"/>
              <a:ext cx="2628096" cy="2437039"/>
            </a:xfrm>
            <a:prstGeom prst="rect">
              <a:avLst/>
            </a:prstGeom>
            <a:solidFill>
              <a:schemeClr val="bg1">
                <a:lumMod val="85000"/>
              </a:schemeClr>
            </a:solidFill>
            <a:ln>
              <a:solidFill>
                <a:schemeClr val="bg1">
                  <a:lumMod val="85000"/>
                </a:schemeClr>
              </a:solidFill>
            </a:ln>
            <a:extLst/>
          </p:spPr>
        </p:pic>
        <p:cxnSp>
          <p:nvCxnSpPr>
            <p:cNvPr id="34" name="Straight Arrow Connector 33"/>
            <p:cNvCxnSpPr/>
            <p:nvPr/>
          </p:nvCxnSpPr>
          <p:spPr bwMode="auto">
            <a:xfrm>
              <a:off x="1600200" y="5257800"/>
              <a:ext cx="2362200" cy="0"/>
            </a:xfrm>
            <a:prstGeom prst="straightConnector1">
              <a:avLst/>
            </a:prstGeom>
            <a:solidFill>
              <a:schemeClr val="accent1"/>
            </a:solidFill>
            <a:ln w="9525" cap="flat" cmpd="sng" algn="ctr">
              <a:solidFill>
                <a:srgbClr val="0000FF"/>
              </a:solidFill>
              <a:prstDash val="dash"/>
              <a:round/>
              <a:headEnd type="none" w="med" len="med"/>
              <a:tailEnd type="arrow"/>
            </a:ln>
            <a:effectLst/>
          </p:spPr>
        </p:cxnSp>
      </p:grpSp>
      <p:sp>
        <p:nvSpPr>
          <p:cNvPr id="3" name="BlokTextu 2"/>
          <p:cNvSpPr txBox="1"/>
          <p:nvPr/>
        </p:nvSpPr>
        <p:spPr>
          <a:xfrm>
            <a:off x="6590496" y="3564000"/>
            <a:ext cx="2523276" cy="369332"/>
          </a:xfrm>
          <a:prstGeom prst="rect">
            <a:avLst/>
          </a:prstGeom>
          <a:solidFill>
            <a:schemeClr val="accent5">
              <a:lumMod val="20000"/>
              <a:lumOff val="80000"/>
            </a:schemeClr>
          </a:solidFill>
          <a:ln>
            <a:solidFill>
              <a:schemeClr val="bg1">
                <a:lumMod val="75000"/>
              </a:schemeClr>
            </a:solidFill>
          </a:ln>
        </p:spPr>
        <p:txBody>
          <a:bodyPr wrap="square" rtlCol="0">
            <a:spAutoFit/>
          </a:bodyPr>
          <a:lstStyle/>
          <a:p>
            <a:r>
              <a:rPr lang="sk-SK" sz="1800" dirty="0" smtClean="0">
                <a:latin typeface="Calibri" panose="020F0502020204030204" pitchFamily="34" charset="0"/>
              </a:rPr>
              <a:t>Súčasný stav: </a:t>
            </a:r>
            <a:r>
              <a:rPr lang="sk-SK" sz="1800" i="1" dirty="0" err="1" smtClean="0">
                <a:solidFill>
                  <a:srgbClr val="C00000"/>
                </a:solidFill>
                <a:latin typeface="Times New Roman" panose="02020603050405020304" pitchFamily="18" charset="0"/>
                <a:cs typeface="Times New Roman" panose="02020603050405020304" pitchFamily="18" charset="0"/>
              </a:rPr>
              <a:t>T</a:t>
            </a:r>
            <a:r>
              <a:rPr lang="sk-SK" sz="1800" baseline="-25000" dirty="0" err="1" smtClean="0">
                <a:solidFill>
                  <a:srgbClr val="C00000"/>
                </a:solidFill>
                <a:latin typeface="Times New Roman" panose="02020603050405020304" pitchFamily="18" charset="0"/>
                <a:cs typeface="Times New Roman" panose="02020603050405020304" pitchFamily="18" charset="0"/>
              </a:rPr>
              <a:t>va</a:t>
            </a:r>
            <a:r>
              <a:rPr lang="en-US" sz="1800" baseline="-25000" dirty="0" smtClean="0">
                <a:solidFill>
                  <a:srgbClr val="C00000"/>
                </a:solidFill>
                <a:latin typeface="Times New Roman" panose="02020603050405020304" pitchFamily="18" charset="0"/>
                <a:cs typeface="Times New Roman" panose="02020603050405020304" pitchFamily="18" charset="0"/>
              </a:rPr>
              <a:t>c </a:t>
            </a:r>
            <a:r>
              <a:rPr lang="en-US" sz="18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&gt;&gt; </a:t>
            </a:r>
            <a:r>
              <a:rPr lang="sk-SK" sz="18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n-US" sz="1800" baseline="-250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age</a:t>
            </a:r>
            <a:endParaRPr lang="en-US" sz="1800" baseline="-2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0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sk-SK" dirty="0" smtClean="0">
                <a:latin typeface="Calibri" pitchFamily="34" charset="0"/>
              </a:rPr>
              <a:t>Svet z hľadiska symetrií</a:t>
            </a:r>
            <a:endParaRPr lang="en-US" dirty="0">
              <a:latin typeface="Calibri" pitchFamily="34" charset="0"/>
            </a:endParaRPr>
          </a:p>
        </p:txBody>
      </p:sp>
      <p:sp>
        <p:nvSpPr>
          <p:cNvPr id="6"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Times New Roman" pitchFamily="18" charset="0"/>
              </a:rPr>
              <a:pPr/>
              <a:t>17</a:t>
            </a:fld>
            <a:endParaRPr lang="en-CA" sz="1400" dirty="0" smtClean="0">
              <a:solidFill>
                <a:schemeClr val="bg1">
                  <a:lumMod val="50000"/>
                </a:schemeClr>
              </a:solidFill>
              <a:latin typeface="Times New Roman" pitchFamily="18" charset="0"/>
            </a:endParaRPr>
          </a:p>
        </p:txBody>
      </p:sp>
      <p:sp>
        <p:nvSpPr>
          <p:cNvPr id="7"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28E91CAB-FECC-459F-BD4F-4C2A68F391C7}"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8"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itchFamily="34" charset="0"/>
              </a:rPr>
              <a:t>Časticová fyzika a svet okolo nás, S. Tokár</a:t>
            </a:r>
          </a:p>
        </p:txBody>
      </p:sp>
      <p:grpSp>
        <p:nvGrpSpPr>
          <p:cNvPr id="14" name="Group 13"/>
          <p:cNvGrpSpPr/>
          <p:nvPr/>
        </p:nvGrpSpPr>
        <p:grpSpPr>
          <a:xfrm>
            <a:off x="304800" y="1404000"/>
            <a:ext cx="7543800" cy="1040487"/>
            <a:chOff x="304800" y="838200"/>
            <a:chExt cx="7543800" cy="1040487"/>
          </a:xfrm>
        </p:grpSpPr>
        <p:sp>
          <p:nvSpPr>
            <p:cNvPr id="9" name="Rounded Rectangle 8"/>
            <p:cNvSpPr/>
            <p:nvPr/>
          </p:nvSpPr>
          <p:spPr bwMode="auto">
            <a:xfrm>
              <a:off x="304800" y="838200"/>
              <a:ext cx="7543800" cy="5334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k-SK" sz="2400" b="0" i="0" u="none" strike="noStrike" cap="none" normalizeH="0" baseline="0" dirty="0" smtClean="0">
                  <a:ln>
                    <a:noFill/>
                  </a:ln>
                  <a:solidFill>
                    <a:schemeClr val="tx1"/>
                  </a:solidFill>
                  <a:effectLst/>
                  <a:latin typeface="Calibri" pitchFamily="34" charset="0"/>
                </a:rPr>
                <a:t>Primárna symetria (E</a:t>
              </a:r>
              <a:r>
                <a:rPr kumimoji="0" lang="sk-SK" sz="2400" b="0" i="0" u="none" strike="noStrike" cap="none" normalizeH="0" baseline="-25000" dirty="0" smtClean="0">
                  <a:ln>
                    <a:noFill/>
                  </a:ln>
                  <a:solidFill>
                    <a:schemeClr val="tx1"/>
                  </a:solidFill>
                  <a:effectLst/>
                  <a:latin typeface="Calibri" pitchFamily="34" charset="0"/>
                </a:rPr>
                <a:t>8</a:t>
              </a:r>
              <a:r>
                <a:rPr kumimoji="0" lang="sk-SK" sz="2400" b="0" i="0" u="none" strike="noStrike" cap="none" normalizeH="0" baseline="0" dirty="0" smtClean="0">
                  <a:ln>
                    <a:noFill/>
                  </a:ln>
                  <a:solidFill>
                    <a:schemeClr val="tx1"/>
                  </a:solidFill>
                  <a:effectLst/>
                  <a:latin typeface="Calibri" pitchFamily="34" charset="0"/>
                  <a:sym typeface="Symbol"/>
                </a:rPr>
                <a:t>E</a:t>
              </a:r>
              <a:r>
                <a:rPr kumimoji="0" lang="sk-SK" sz="2400" b="0" i="0" u="none" strike="noStrike" cap="none" normalizeH="0" baseline="-25000" dirty="0" smtClean="0">
                  <a:ln>
                    <a:noFill/>
                  </a:ln>
                  <a:solidFill>
                    <a:schemeClr val="tx1"/>
                  </a:solidFill>
                  <a:effectLst/>
                  <a:latin typeface="Calibri" pitchFamily="34" charset="0"/>
                  <a:sym typeface="Symbol"/>
                </a:rPr>
                <a:t>8</a:t>
              </a:r>
              <a:r>
                <a:rPr kumimoji="0" lang="sk-SK" sz="2400" b="0" i="0" u="none" strike="noStrike" cap="none" normalizeH="0" baseline="0" dirty="0" smtClean="0">
                  <a:ln>
                    <a:noFill/>
                  </a:ln>
                  <a:solidFill>
                    <a:schemeClr val="tx1"/>
                  </a:solidFill>
                  <a:effectLst/>
                  <a:latin typeface="Calibri" pitchFamily="34" charset="0"/>
                  <a:sym typeface="Symbol"/>
                </a:rPr>
                <a:t>...?</a:t>
              </a:r>
              <a:r>
                <a:rPr kumimoji="0" lang="sk-SK" sz="2400" b="0" i="0" u="none" strike="noStrike" cap="none" normalizeH="0" baseline="0" dirty="0" smtClean="0">
                  <a:ln>
                    <a:noFill/>
                  </a:ln>
                  <a:solidFill>
                    <a:schemeClr val="tx1"/>
                  </a:solidFill>
                  <a:effectLst/>
                  <a:latin typeface="Calibri" pitchFamily="34" charset="0"/>
                </a:rPr>
                <a:t>): </a:t>
              </a:r>
              <a:r>
                <a:rPr kumimoji="0" lang="sk-SK" sz="2400" b="0" i="0" u="none" strike="noStrike" cap="none" normalizeH="0" baseline="0" dirty="0" smtClean="0">
                  <a:ln>
                    <a:noFill/>
                  </a:ln>
                  <a:solidFill>
                    <a:srgbClr val="0000FF"/>
                  </a:solidFill>
                  <a:effectLst/>
                  <a:latin typeface="Calibri" pitchFamily="34" charset="0"/>
                </a:rPr>
                <a:t>jedná</a:t>
              </a:r>
              <a:r>
                <a:rPr kumimoji="0" lang="sk-SK" sz="2400" b="0" i="0" u="none" strike="noStrike" cap="none" normalizeH="0" dirty="0" smtClean="0">
                  <a:ln>
                    <a:noFill/>
                  </a:ln>
                  <a:solidFill>
                    <a:srgbClr val="0000FF"/>
                  </a:solidFill>
                  <a:effectLst/>
                  <a:latin typeface="Calibri" pitchFamily="34" charset="0"/>
                </a:rPr>
                <a:t> univerzálna interakcia</a:t>
              </a:r>
              <a:endParaRPr kumimoji="0" lang="en-US" sz="2400" b="0" i="0" u="none" strike="noStrike" cap="none" normalizeH="0" baseline="0" dirty="0" smtClean="0">
                <a:ln>
                  <a:noFill/>
                </a:ln>
                <a:solidFill>
                  <a:srgbClr val="0000FF"/>
                </a:solidFill>
                <a:effectLst/>
                <a:latin typeface="Calibri" pitchFamily="34" charset="0"/>
              </a:endParaRPr>
            </a:p>
          </p:txBody>
        </p:sp>
        <p:sp>
          <p:nvSpPr>
            <p:cNvPr id="13" name="Down Arrow 12"/>
            <p:cNvSpPr/>
            <p:nvPr/>
          </p:nvSpPr>
          <p:spPr bwMode="auto">
            <a:xfrm>
              <a:off x="4038600" y="1447800"/>
              <a:ext cx="1524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672588" y="1438245"/>
              <a:ext cx="3298147" cy="400110"/>
            </a:xfrm>
            <a:prstGeom prst="rect">
              <a:avLst/>
            </a:prstGeom>
            <a:noFill/>
          </p:spPr>
          <p:txBody>
            <a:bodyPr wrap="none" rtlCol="0">
              <a:spAutoFit/>
            </a:bodyPr>
            <a:lstStyle/>
            <a:p>
              <a:r>
                <a:rPr lang="sk-SK" sz="2000" dirty="0" smtClean="0">
                  <a:solidFill>
                    <a:srgbClr val="C00000"/>
                  </a:solidFill>
                  <a:latin typeface="Calibri" pitchFamily="34" charset="0"/>
                </a:rPr>
                <a:t>Narušenie primárnej symetrie</a:t>
              </a:r>
              <a:endParaRPr lang="en-US" sz="2000" dirty="0">
                <a:solidFill>
                  <a:srgbClr val="C00000"/>
                </a:solidFill>
                <a:latin typeface="Calibri" pitchFamily="34" charset="0"/>
              </a:endParaRPr>
            </a:p>
          </p:txBody>
        </p:sp>
        <p:sp>
          <p:nvSpPr>
            <p:cNvPr id="16" name="TextBox 15"/>
            <p:cNvSpPr txBox="1"/>
            <p:nvPr/>
          </p:nvSpPr>
          <p:spPr>
            <a:xfrm>
              <a:off x="4495799" y="1447800"/>
              <a:ext cx="3352801" cy="430887"/>
            </a:xfrm>
            <a:prstGeom prst="rect">
              <a:avLst/>
            </a:prstGeom>
            <a:noFill/>
          </p:spPr>
          <p:txBody>
            <a:bodyPr wrap="square" rtlCol="0">
              <a:spAutoFit/>
            </a:bodyPr>
            <a:lstStyle/>
            <a:p>
              <a:r>
                <a:rPr lang="sk-SK" sz="2200" dirty="0">
                  <a:solidFill>
                    <a:srgbClr val="C00000"/>
                  </a:solidFill>
                  <a:effectLst>
                    <a:outerShdw blurRad="38100" dist="38100" dir="2700000" algn="tl">
                      <a:srgbClr val="000000">
                        <a:alpha val="43137"/>
                      </a:srgbClr>
                    </a:outerShdw>
                  </a:effectLst>
                  <a:latin typeface="Calibri" pitchFamily="34" charset="0"/>
                </a:rPr>
                <a:t>E = 10</a:t>
              </a:r>
              <a:r>
                <a:rPr lang="sk-SK" sz="2200" baseline="30000" dirty="0">
                  <a:solidFill>
                    <a:srgbClr val="C00000"/>
                  </a:solidFill>
                  <a:effectLst>
                    <a:outerShdw blurRad="38100" dist="38100" dir="2700000" algn="tl">
                      <a:srgbClr val="000000">
                        <a:alpha val="43137"/>
                      </a:srgbClr>
                    </a:outerShdw>
                  </a:effectLst>
                  <a:latin typeface="Calibri" pitchFamily="34" charset="0"/>
                </a:rPr>
                <a:t>19</a:t>
              </a:r>
              <a:r>
                <a:rPr lang="sk-SK" sz="2200" dirty="0">
                  <a:solidFill>
                    <a:srgbClr val="C00000"/>
                  </a:solidFill>
                  <a:effectLst>
                    <a:outerShdw blurRad="38100" dist="38100" dir="2700000" algn="tl">
                      <a:srgbClr val="000000">
                        <a:alpha val="43137"/>
                      </a:srgbClr>
                    </a:outerShdw>
                  </a:effectLst>
                  <a:latin typeface="Calibri" pitchFamily="34" charset="0"/>
                </a:rPr>
                <a:t> </a:t>
              </a:r>
              <a:r>
                <a:rPr lang="sk-SK" sz="2200" dirty="0" smtClean="0">
                  <a:solidFill>
                    <a:srgbClr val="C00000"/>
                  </a:solidFill>
                  <a:effectLst>
                    <a:outerShdw blurRad="38100" dist="38100" dir="2700000" algn="tl">
                      <a:srgbClr val="000000">
                        <a:alpha val="43137"/>
                      </a:srgbClr>
                    </a:outerShdw>
                  </a:effectLst>
                  <a:latin typeface="Calibri" pitchFamily="34" charset="0"/>
                </a:rPr>
                <a:t>GeV</a:t>
              </a:r>
              <a:r>
                <a:rPr lang="sk-SK" sz="2200" dirty="0" smtClean="0">
                  <a:latin typeface="Calibri" pitchFamily="34" charset="0"/>
                </a:rPr>
                <a:t>, </a:t>
              </a:r>
              <a:r>
                <a:rPr lang="sk-SK" sz="2200" dirty="0" smtClean="0">
                  <a:solidFill>
                    <a:srgbClr val="006600"/>
                  </a:solidFill>
                  <a:effectLst>
                    <a:outerShdw blurRad="38100" dist="38100" dir="2700000" algn="tl">
                      <a:srgbClr val="000000">
                        <a:alpha val="43137"/>
                      </a:srgbClr>
                    </a:outerShdw>
                  </a:effectLst>
                  <a:latin typeface="Calibri" pitchFamily="34" charset="0"/>
                </a:rPr>
                <a:t>t </a:t>
              </a:r>
              <a:r>
                <a:rPr lang="sk-SK" sz="2200" dirty="0" smtClean="0">
                  <a:solidFill>
                    <a:srgbClr val="006600"/>
                  </a:solidFill>
                  <a:effectLst>
                    <a:outerShdw blurRad="38100" dist="38100" dir="2700000" algn="tl">
                      <a:srgbClr val="000000">
                        <a:alpha val="43137"/>
                      </a:srgbClr>
                    </a:outerShdw>
                  </a:effectLst>
                  <a:latin typeface="Calibri" pitchFamily="34" charset="0"/>
                  <a:sym typeface="Symbol" panose="05050102010706020507" pitchFamily="18" charset="2"/>
                </a:rPr>
                <a:t></a:t>
              </a:r>
              <a:r>
                <a:rPr lang="sk-SK" sz="2200" dirty="0" smtClean="0">
                  <a:solidFill>
                    <a:srgbClr val="006600"/>
                  </a:solidFill>
                  <a:effectLst>
                    <a:outerShdw blurRad="38100" dist="38100" dir="2700000" algn="tl">
                      <a:srgbClr val="000000">
                        <a:alpha val="43137"/>
                      </a:srgbClr>
                    </a:outerShdw>
                  </a:effectLst>
                  <a:latin typeface="Calibri" pitchFamily="34" charset="0"/>
                </a:rPr>
                <a:t> 10</a:t>
              </a:r>
              <a:r>
                <a:rPr lang="sk-SK" sz="2200" baseline="30000" dirty="0" smtClean="0">
                  <a:solidFill>
                    <a:srgbClr val="006600"/>
                  </a:solidFill>
                  <a:effectLst>
                    <a:outerShdw blurRad="38100" dist="38100" dir="2700000" algn="tl">
                      <a:srgbClr val="000000">
                        <a:alpha val="43137"/>
                      </a:srgbClr>
                    </a:outerShdw>
                  </a:effectLst>
                  <a:latin typeface="Calibri" pitchFamily="34" charset="0"/>
                </a:rPr>
                <a:t>-43</a:t>
              </a:r>
              <a:r>
                <a:rPr lang="sk-SK" sz="2200" dirty="0" smtClean="0">
                  <a:solidFill>
                    <a:srgbClr val="006600"/>
                  </a:solidFill>
                  <a:effectLst>
                    <a:outerShdw blurRad="38100" dist="38100" dir="2700000" algn="tl">
                      <a:srgbClr val="000000">
                        <a:alpha val="43137"/>
                      </a:srgbClr>
                    </a:outerShdw>
                  </a:effectLst>
                  <a:latin typeface="Calibri" pitchFamily="34" charset="0"/>
                </a:rPr>
                <a:t> </a:t>
              </a:r>
              <a:r>
                <a:rPr lang="sk-SK" sz="2200" dirty="0" err="1" smtClean="0">
                  <a:solidFill>
                    <a:srgbClr val="006600"/>
                  </a:solidFill>
                  <a:effectLst>
                    <a:outerShdw blurRad="38100" dist="38100" dir="2700000" algn="tl">
                      <a:srgbClr val="000000">
                        <a:alpha val="43137"/>
                      </a:srgbClr>
                    </a:outerShdw>
                  </a:effectLst>
                  <a:latin typeface="Calibri" pitchFamily="34" charset="0"/>
                </a:rPr>
                <a:t>sec</a:t>
              </a:r>
              <a:endParaRPr lang="en-US" sz="2200" dirty="0">
                <a:solidFill>
                  <a:srgbClr val="006600"/>
                </a:solidFill>
                <a:effectLst>
                  <a:outerShdw blurRad="38100" dist="38100" dir="2700000" algn="tl">
                    <a:srgbClr val="000000">
                      <a:alpha val="43137"/>
                    </a:srgbClr>
                  </a:outerShdw>
                </a:effectLst>
                <a:latin typeface="Calibri" pitchFamily="34" charset="0"/>
              </a:endParaRPr>
            </a:p>
          </p:txBody>
        </p:sp>
      </p:grpSp>
      <p:grpSp>
        <p:nvGrpSpPr>
          <p:cNvPr id="38" name="Group 37"/>
          <p:cNvGrpSpPr/>
          <p:nvPr/>
        </p:nvGrpSpPr>
        <p:grpSpPr>
          <a:xfrm>
            <a:off x="2514600" y="4953000"/>
            <a:ext cx="6556717" cy="1525260"/>
            <a:chOff x="2514600" y="4953000"/>
            <a:chExt cx="6556717" cy="1525260"/>
          </a:xfrm>
        </p:grpSpPr>
        <p:grpSp>
          <p:nvGrpSpPr>
            <p:cNvPr id="3" name="Skupina 2"/>
            <p:cNvGrpSpPr/>
            <p:nvPr/>
          </p:nvGrpSpPr>
          <p:grpSpPr>
            <a:xfrm>
              <a:off x="3436825" y="5754239"/>
              <a:ext cx="5600699" cy="724021"/>
              <a:chOff x="3398725" y="4639018"/>
              <a:chExt cx="5600699" cy="724021"/>
            </a:xfrm>
          </p:grpSpPr>
          <p:sp>
            <p:nvSpPr>
              <p:cNvPr id="29" name="Rounded Rectangle 17"/>
              <p:cNvSpPr/>
              <p:nvPr/>
            </p:nvSpPr>
            <p:spPr bwMode="auto">
              <a:xfrm>
                <a:off x="3398725" y="4643039"/>
                <a:ext cx="2286000" cy="7200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k-SK" sz="2200" dirty="0" smtClean="0">
                    <a:latin typeface="Calibri" pitchFamily="34" charset="0"/>
                  </a:rPr>
                  <a:t>slabá interakcia</a:t>
                </a:r>
                <a:r>
                  <a:rPr kumimoji="0" lang="sk-SK" sz="2200" b="0" i="0" u="none" strike="noStrike" cap="none" normalizeH="0" baseline="0" dirty="0" smtClean="0">
                    <a:ln>
                      <a:noFill/>
                    </a:ln>
                    <a:solidFill>
                      <a:schemeClr val="tx1"/>
                    </a:solidFill>
                    <a:effectLst/>
                    <a:latin typeface="Calibri" pitchFamily="34" charset="0"/>
                  </a:rPr>
                  <a:t>        </a:t>
                </a:r>
                <a:r>
                  <a:rPr kumimoji="0" lang="sk-SK" sz="1800" b="0" i="0" u="none" strike="noStrike" cap="none" normalizeH="0" baseline="0" dirty="0" smtClean="0">
                    <a:ln>
                      <a:noFill/>
                    </a:ln>
                    <a:solidFill>
                      <a:schemeClr val="tx1"/>
                    </a:solidFill>
                    <a:effectLst/>
                    <a:latin typeface="Calibri" pitchFamily="34" charset="0"/>
                  </a:rPr>
                  <a:t>(W</a:t>
                </a:r>
                <a:r>
                  <a:rPr kumimoji="0" lang="sk-SK" sz="1800" b="0" i="0" u="none" strike="noStrike" cap="none" normalizeH="0" baseline="30000" dirty="0" smtClean="0">
                    <a:ln>
                      <a:noFill/>
                    </a:ln>
                    <a:solidFill>
                      <a:schemeClr val="tx1"/>
                    </a:solidFill>
                    <a:effectLst/>
                    <a:latin typeface="Calibri" pitchFamily="34" charset="0"/>
                    <a:sym typeface="Symbol" panose="05050102010706020507" pitchFamily="18" charset="2"/>
                  </a:rPr>
                  <a:t></a:t>
                </a:r>
                <a:r>
                  <a:rPr kumimoji="0" lang="sk-SK" sz="1800" b="0" i="0" u="none" strike="noStrike" cap="none" normalizeH="0" baseline="0" dirty="0" smtClean="0">
                    <a:ln>
                      <a:noFill/>
                    </a:ln>
                    <a:solidFill>
                      <a:schemeClr val="tx1"/>
                    </a:solidFill>
                    <a:effectLst/>
                    <a:latin typeface="Calibri" pitchFamily="34" charset="0"/>
                    <a:sym typeface="Symbol" panose="05050102010706020507" pitchFamily="18" charset="2"/>
                  </a:rPr>
                  <a:t>, Z bozóny</a:t>
                </a:r>
                <a:r>
                  <a:rPr kumimoji="0" lang="sk-SK" sz="18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rgbClr val="0000FF"/>
                  </a:solidFill>
                  <a:effectLst/>
                  <a:latin typeface="Calibri" pitchFamily="34" charset="0"/>
                </a:endParaRPr>
              </a:p>
            </p:txBody>
          </p:sp>
          <p:sp>
            <p:nvSpPr>
              <p:cNvPr id="30" name="TextBox 18"/>
              <p:cNvSpPr txBox="1"/>
              <p:nvPr/>
            </p:nvSpPr>
            <p:spPr>
              <a:xfrm>
                <a:off x="5612660" y="4786934"/>
                <a:ext cx="436338" cy="461665"/>
              </a:xfrm>
              <a:prstGeom prst="rect">
                <a:avLst/>
              </a:prstGeom>
              <a:noFill/>
            </p:spPr>
            <p:txBody>
              <a:bodyPr wrap="none" rtlCol="0">
                <a:spAutoFit/>
              </a:bodyPr>
              <a:lstStyle/>
              <a:p>
                <a:r>
                  <a:rPr lang="sk-SK" dirty="0" smtClean="0"/>
                  <a:t>+</a:t>
                </a:r>
                <a:endParaRPr lang="en-US" dirty="0"/>
              </a:p>
            </p:txBody>
          </p:sp>
          <p:sp>
            <p:nvSpPr>
              <p:cNvPr id="31" name="Rounded Rectangle 17"/>
              <p:cNvSpPr/>
              <p:nvPr/>
            </p:nvSpPr>
            <p:spPr bwMode="auto">
              <a:xfrm>
                <a:off x="6027624" y="4639018"/>
                <a:ext cx="2971800" cy="7200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k-SK" sz="2200" dirty="0" smtClean="0">
                    <a:latin typeface="Calibri" pitchFamily="34" charset="0"/>
                  </a:rPr>
                  <a:t>El-</a:t>
                </a:r>
                <a:r>
                  <a:rPr lang="sk-SK" sz="2200" dirty="0" err="1" smtClean="0">
                    <a:latin typeface="Calibri" pitchFamily="34" charset="0"/>
                  </a:rPr>
                  <a:t>mag</a:t>
                </a:r>
                <a:r>
                  <a:rPr lang="sk-SK" sz="2200" dirty="0" smtClean="0">
                    <a:latin typeface="Calibri" pitchFamily="34" charset="0"/>
                  </a:rPr>
                  <a:t> interakcia</a:t>
                </a:r>
                <a:r>
                  <a:rPr kumimoji="0" lang="sk-SK" sz="2200" b="0" i="0" u="none" strike="noStrike" cap="none" normalizeH="0" baseline="0" dirty="0" smtClean="0">
                    <a:ln>
                      <a:noFill/>
                    </a:ln>
                    <a:solidFill>
                      <a:schemeClr val="tx1"/>
                    </a:solidFill>
                    <a:effectLst/>
                    <a:latin typeface="Calibri" pitchFamily="34" charset="0"/>
                  </a:rPr>
                  <a:t> (U(1))</a:t>
                </a:r>
              </a:p>
              <a:p>
                <a:pPr marL="0" marR="0" indent="0" algn="l" defTabSz="914400" rtl="0" eaLnBrk="0" fontAlgn="base" latinLnBrk="0" hangingPunct="0">
                  <a:lnSpc>
                    <a:spcPct val="100000"/>
                  </a:lnSpc>
                  <a:spcBef>
                    <a:spcPct val="0"/>
                  </a:spcBef>
                  <a:spcAft>
                    <a:spcPct val="0"/>
                  </a:spcAft>
                  <a:buClrTx/>
                  <a:buSzTx/>
                  <a:buFontTx/>
                  <a:buNone/>
                  <a:tabLst/>
                </a:pPr>
                <a:r>
                  <a:rPr lang="sk-SK" sz="1800" dirty="0" smtClean="0">
                    <a:latin typeface="Calibri" pitchFamily="34" charset="0"/>
                  </a:rPr>
                  <a:t>               (fotón)</a:t>
                </a:r>
                <a:endParaRPr kumimoji="0" lang="en-US" sz="1800" b="0" i="0" u="none" strike="noStrike" cap="none" normalizeH="0" baseline="0" dirty="0" smtClean="0">
                  <a:ln>
                    <a:noFill/>
                  </a:ln>
                  <a:solidFill>
                    <a:srgbClr val="0000FF"/>
                  </a:solidFill>
                  <a:effectLst/>
                  <a:latin typeface="Calibri" pitchFamily="34" charset="0"/>
                </a:endParaRPr>
              </a:p>
            </p:txBody>
          </p:sp>
        </p:grpSp>
        <p:grpSp>
          <p:nvGrpSpPr>
            <p:cNvPr id="11" name="Skupina 10"/>
            <p:cNvGrpSpPr/>
            <p:nvPr/>
          </p:nvGrpSpPr>
          <p:grpSpPr>
            <a:xfrm>
              <a:off x="2514600" y="4953000"/>
              <a:ext cx="6556717" cy="766337"/>
              <a:chOff x="2577588" y="4157970"/>
              <a:chExt cx="6556717" cy="766337"/>
            </a:xfrm>
          </p:grpSpPr>
          <p:sp>
            <p:nvSpPr>
              <p:cNvPr id="28" name="Down Arrow 20"/>
              <p:cNvSpPr/>
              <p:nvPr/>
            </p:nvSpPr>
            <p:spPr bwMode="auto">
              <a:xfrm>
                <a:off x="5822389" y="4157970"/>
                <a:ext cx="158114" cy="76633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32" name="TextBox 14"/>
              <p:cNvSpPr txBox="1"/>
              <p:nvPr/>
            </p:nvSpPr>
            <p:spPr>
              <a:xfrm>
                <a:off x="2577588" y="4195170"/>
                <a:ext cx="2682594" cy="677108"/>
              </a:xfrm>
              <a:prstGeom prst="rect">
                <a:avLst/>
              </a:prstGeom>
              <a:noFill/>
            </p:spPr>
            <p:txBody>
              <a:bodyPr wrap="none" rtlCol="0">
                <a:spAutoFit/>
              </a:bodyPr>
              <a:lstStyle/>
              <a:p>
                <a:r>
                  <a:rPr lang="sk-SK" sz="2000" dirty="0" smtClean="0">
                    <a:solidFill>
                      <a:srgbClr val="C00000"/>
                    </a:solidFill>
                    <a:latin typeface="Calibri" pitchFamily="34" charset="0"/>
                  </a:rPr>
                  <a:t>Narušenie  EW symetrie</a:t>
                </a:r>
                <a:endParaRPr lang="sk-SK" sz="2000" dirty="0">
                  <a:solidFill>
                    <a:srgbClr val="C00000"/>
                  </a:solidFill>
                  <a:latin typeface="Calibri" pitchFamily="34" charset="0"/>
                </a:endParaRPr>
              </a:p>
              <a:p>
                <a:r>
                  <a:rPr lang="sk-SK" sz="1800" dirty="0" smtClean="0">
                    <a:latin typeface="Calibri" pitchFamily="34" charset="0"/>
                  </a:rPr>
                  <a:t>Higgsov kondenzát</a:t>
                </a:r>
                <a:endParaRPr lang="en-US" sz="1800" dirty="0">
                  <a:latin typeface="Calibri" pitchFamily="34" charset="0"/>
                </a:endParaRPr>
              </a:p>
            </p:txBody>
          </p:sp>
          <p:sp>
            <p:nvSpPr>
              <p:cNvPr id="33" name="TextBox 22"/>
              <p:cNvSpPr txBox="1"/>
              <p:nvPr/>
            </p:nvSpPr>
            <p:spPr>
              <a:xfrm>
                <a:off x="6158988" y="4310370"/>
                <a:ext cx="2975317" cy="430887"/>
              </a:xfrm>
              <a:prstGeom prst="rect">
                <a:avLst/>
              </a:prstGeom>
              <a:noFill/>
            </p:spPr>
            <p:txBody>
              <a:bodyPr wrap="square" rtlCol="0">
                <a:spAutoFit/>
              </a:bodyPr>
              <a:lstStyle/>
              <a:p>
                <a:r>
                  <a:rPr lang="sk-SK" sz="2200" dirty="0">
                    <a:solidFill>
                      <a:srgbClr val="C00000"/>
                    </a:solidFill>
                    <a:effectLst>
                      <a:outerShdw blurRad="38100" dist="38100" dir="2700000" algn="tl">
                        <a:srgbClr val="000000">
                          <a:alpha val="43137"/>
                        </a:srgbClr>
                      </a:outerShdw>
                    </a:effectLst>
                    <a:latin typeface="Calibri" pitchFamily="34" charset="0"/>
                  </a:rPr>
                  <a:t>E = </a:t>
                </a:r>
                <a:r>
                  <a:rPr lang="sk-SK" sz="2200" dirty="0" smtClean="0">
                    <a:solidFill>
                      <a:srgbClr val="C00000"/>
                    </a:solidFill>
                    <a:effectLst>
                      <a:outerShdw blurRad="38100" dist="38100" dir="2700000" algn="tl">
                        <a:srgbClr val="000000">
                          <a:alpha val="43137"/>
                        </a:srgbClr>
                      </a:outerShdw>
                    </a:effectLst>
                    <a:latin typeface="Calibri" pitchFamily="34" charset="0"/>
                  </a:rPr>
                  <a:t>10</a:t>
                </a:r>
                <a:r>
                  <a:rPr lang="sk-SK" sz="2200" baseline="30000" dirty="0">
                    <a:solidFill>
                      <a:srgbClr val="C00000"/>
                    </a:solidFill>
                    <a:effectLst>
                      <a:outerShdw blurRad="38100" dist="38100" dir="2700000" algn="tl">
                        <a:srgbClr val="000000">
                          <a:alpha val="43137"/>
                        </a:srgbClr>
                      </a:outerShdw>
                    </a:effectLst>
                    <a:latin typeface="Calibri" pitchFamily="34" charset="0"/>
                  </a:rPr>
                  <a:t>2</a:t>
                </a:r>
                <a:r>
                  <a:rPr lang="sk-SK" sz="2200" dirty="0" smtClean="0">
                    <a:solidFill>
                      <a:srgbClr val="C00000"/>
                    </a:solidFill>
                    <a:effectLst>
                      <a:outerShdw blurRad="38100" dist="38100" dir="2700000" algn="tl">
                        <a:srgbClr val="000000">
                          <a:alpha val="43137"/>
                        </a:srgbClr>
                      </a:outerShdw>
                    </a:effectLst>
                    <a:latin typeface="Calibri" pitchFamily="34" charset="0"/>
                  </a:rPr>
                  <a:t> GeV</a:t>
                </a:r>
                <a:r>
                  <a:rPr lang="sk-SK" sz="2200" dirty="0" smtClean="0">
                    <a:latin typeface="Calibri" pitchFamily="34" charset="0"/>
                  </a:rPr>
                  <a:t>, </a:t>
                </a:r>
                <a:r>
                  <a:rPr lang="sk-SK" sz="2200" dirty="0" smtClean="0">
                    <a:solidFill>
                      <a:srgbClr val="006600"/>
                    </a:solidFill>
                    <a:effectLst>
                      <a:outerShdw blurRad="38100" dist="38100" dir="2700000" algn="tl">
                        <a:srgbClr val="000000">
                          <a:alpha val="43137"/>
                        </a:srgbClr>
                      </a:outerShdw>
                    </a:effectLst>
                    <a:latin typeface="Calibri" pitchFamily="34" charset="0"/>
                  </a:rPr>
                  <a:t>t </a:t>
                </a:r>
                <a:r>
                  <a:rPr lang="sk-SK" sz="2200" dirty="0" smtClean="0">
                    <a:solidFill>
                      <a:srgbClr val="006600"/>
                    </a:solidFill>
                    <a:effectLst>
                      <a:outerShdw blurRad="38100" dist="38100" dir="2700000" algn="tl">
                        <a:srgbClr val="000000">
                          <a:alpha val="43137"/>
                        </a:srgbClr>
                      </a:outerShdw>
                    </a:effectLst>
                    <a:latin typeface="Calibri" pitchFamily="34" charset="0"/>
                    <a:sym typeface="Symbol" panose="05050102010706020507" pitchFamily="18" charset="2"/>
                  </a:rPr>
                  <a:t></a:t>
                </a:r>
                <a:r>
                  <a:rPr lang="sk-SK" sz="2200" dirty="0" smtClean="0">
                    <a:solidFill>
                      <a:srgbClr val="006600"/>
                    </a:solidFill>
                    <a:effectLst>
                      <a:outerShdw blurRad="38100" dist="38100" dir="2700000" algn="tl">
                        <a:srgbClr val="000000">
                          <a:alpha val="43137"/>
                        </a:srgbClr>
                      </a:outerShdw>
                    </a:effectLst>
                    <a:latin typeface="Calibri" pitchFamily="34" charset="0"/>
                  </a:rPr>
                  <a:t> 10</a:t>
                </a:r>
                <a:r>
                  <a:rPr lang="sk-SK" sz="2200" baseline="30000" dirty="0" smtClean="0">
                    <a:solidFill>
                      <a:srgbClr val="006600"/>
                    </a:solidFill>
                    <a:effectLst>
                      <a:outerShdw blurRad="38100" dist="38100" dir="2700000" algn="tl">
                        <a:srgbClr val="000000">
                          <a:alpha val="43137"/>
                        </a:srgbClr>
                      </a:outerShdw>
                    </a:effectLst>
                    <a:latin typeface="Calibri" pitchFamily="34" charset="0"/>
                  </a:rPr>
                  <a:t>-12</a:t>
                </a:r>
                <a:r>
                  <a:rPr lang="sk-SK" sz="2200" dirty="0" smtClean="0">
                    <a:solidFill>
                      <a:srgbClr val="006600"/>
                    </a:solidFill>
                    <a:effectLst>
                      <a:outerShdw blurRad="38100" dist="38100" dir="2700000" algn="tl">
                        <a:srgbClr val="000000">
                          <a:alpha val="43137"/>
                        </a:srgbClr>
                      </a:outerShdw>
                    </a:effectLst>
                    <a:latin typeface="Calibri" pitchFamily="34" charset="0"/>
                  </a:rPr>
                  <a:t> </a:t>
                </a:r>
                <a:r>
                  <a:rPr lang="sk-SK" sz="2200" dirty="0" err="1" smtClean="0">
                    <a:solidFill>
                      <a:srgbClr val="006600"/>
                    </a:solidFill>
                    <a:effectLst>
                      <a:outerShdw blurRad="38100" dist="38100" dir="2700000" algn="tl">
                        <a:srgbClr val="000000">
                          <a:alpha val="43137"/>
                        </a:srgbClr>
                      </a:outerShdw>
                    </a:effectLst>
                    <a:latin typeface="Calibri" pitchFamily="34" charset="0"/>
                  </a:rPr>
                  <a:t>sec</a:t>
                </a:r>
                <a:endParaRPr lang="sk-SK" sz="2200" dirty="0" smtClean="0">
                  <a:solidFill>
                    <a:srgbClr val="006600"/>
                  </a:solidFill>
                  <a:effectLst>
                    <a:outerShdw blurRad="38100" dist="38100" dir="2700000" algn="tl">
                      <a:srgbClr val="000000">
                        <a:alpha val="43137"/>
                      </a:srgbClr>
                    </a:outerShdw>
                  </a:effectLst>
                  <a:latin typeface="Calibri" pitchFamily="34" charset="0"/>
                </a:endParaRPr>
              </a:p>
            </p:txBody>
          </p:sp>
        </p:grpSp>
      </p:grpSp>
      <p:grpSp>
        <p:nvGrpSpPr>
          <p:cNvPr id="4" name="Group 3"/>
          <p:cNvGrpSpPr/>
          <p:nvPr/>
        </p:nvGrpSpPr>
        <p:grpSpPr>
          <a:xfrm>
            <a:off x="1600200" y="4191000"/>
            <a:ext cx="7475112" cy="2045296"/>
            <a:chOff x="1646765" y="3626057"/>
            <a:chExt cx="7475112" cy="2045296"/>
          </a:xfrm>
        </p:grpSpPr>
        <p:grpSp>
          <p:nvGrpSpPr>
            <p:cNvPr id="12" name="Skupina 11"/>
            <p:cNvGrpSpPr/>
            <p:nvPr/>
          </p:nvGrpSpPr>
          <p:grpSpPr>
            <a:xfrm>
              <a:off x="1646765" y="3626057"/>
              <a:ext cx="7475112" cy="685800"/>
              <a:chOff x="1625088" y="3499830"/>
              <a:chExt cx="7475112" cy="685800"/>
            </a:xfrm>
          </p:grpSpPr>
          <p:sp>
            <p:nvSpPr>
              <p:cNvPr id="24" name="Rounded Rectangle 17"/>
              <p:cNvSpPr/>
              <p:nvPr/>
            </p:nvSpPr>
            <p:spPr bwMode="auto">
              <a:xfrm>
                <a:off x="1625088" y="3499830"/>
                <a:ext cx="3039980" cy="6858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k-SK" sz="2200" dirty="0" smtClean="0">
                    <a:latin typeface="Calibri" pitchFamily="34" charset="0"/>
                  </a:rPr>
                  <a:t>Silná interakcia</a:t>
                </a:r>
                <a:r>
                  <a:rPr kumimoji="0" lang="sk-SK" sz="2200" b="0" i="0" u="none" strike="noStrike" cap="none" normalizeH="0" baseline="0" dirty="0" smtClean="0">
                    <a:ln>
                      <a:noFill/>
                    </a:ln>
                    <a:solidFill>
                      <a:schemeClr val="tx1"/>
                    </a:solidFill>
                    <a:effectLst/>
                    <a:latin typeface="Calibri" pitchFamily="34" charset="0"/>
                  </a:rPr>
                  <a:t> (SU(3))</a:t>
                </a:r>
              </a:p>
              <a:p>
                <a:pPr marL="0" marR="0" indent="0" algn="l" defTabSz="914400" rtl="0" eaLnBrk="0" fontAlgn="base" latinLnBrk="0" hangingPunct="0">
                  <a:lnSpc>
                    <a:spcPct val="100000"/>
                  </a:lnSpc>
                  <a:spcBef>
                    <a:spcPct val="0"/>
                  </a:spcBef>
                  <a:spcAft>
                    <a:spcPct val="0"/>
                  </a:spcAft>
                  <a:buClrTx/>
                  <a:buSzTx/>
                  <a:buFontTx/>
                  <a:buNone/>
                  <a:tabLst/>
                </a:pPr>
                <a:r>
                  <a:rPr lang="sk-SK" sz="1800" dirty="0" smtClean="0">
                    <a:latin typeface="Calibri" pitchFamily="34" charset="0"/>
                  </a:rPr>
                  <a:t>        (8 gluónov)</a:t>
                </a:r>
                <a:endParaRPr kumimoji="0" lang="en-US" sz="1800" b="0" i="0" u="none" strike="noStrike" cap="none" normalizeH="0" baseline="0" dirty="0" smtClean="0">
                  <a:ln>
                    <a:noFill/>
                  </a:ln>
                  <a:solidFill>
                    <a:srgbClr val="0000FF"/>
                  </a:solidFill>
                  <a:effectLst/>
                  <a:latin typeface="Calibri" pitchFamily="34" charset="0"/>
                </a:endParaRPr>
              </a:p>
            </p:txBody>
          </p:sp>
          <p:sp>
            <p:nvSpPr>
              <p:cNvPr id="25" name="Rounded Rectangle 17"/>
              <p:cNvSpPr/>
              <p:nvPr/>
            </p:nvSpPr>
            <p:spPr bwMode="auto">
              <a:xfrm>
                <a:off x="5061600" y="3594269"/>
                <a:ext cx="4038600" cy="5334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k-SK" sz="2200" dirty="0" smtClean="0">
                    <a:latin typeface="Calibri" pitchFamily="34" charset="0"/>
                  </a:rPr>
                  <a:t>Elektroslabá</a:t>
                </a:r>
                <a:r>
                  <a:rPr kumimoji="0" lang="sk-SK" sz="2200" b="0" i="0" u="none" strike="noStrike" cap="none" normalizeH="0" baseline="0" dirty="0" smtClean="0">
                    <a:ln>
                      <a:noFill/>
                    </a:ln>
                    <a:solidFill>
                      <a:schemeClr val="tx1"/>
                    </a:solidFill>
                    <a:effectLst/>
                    <a:latin typeface="Calibri" pitchFamily="34" charset="0"/>
                  </a:rPr>
                  <a:t> </a:t>
                </a:r>
                <a:r>
                  <a:rPr kumimoji="0" lang="sk-SK" sz="2200" b="0" i="0" u="none" strike="noStrike" cap="none" normalizeH="0" baseline="0" dirty="0" err="1" smtClean="0">
                    <a:ln>
                      <a:noFill/>
                    </a:ln>
                    <a:solidFill>
                      <a:schemeClr val="tx1"/>
                    </a:solidFill>
                    <a:effectLst/>
                    <a:latin typeface="Calibri" pitchFamily="34" charset="0"/>
                  </a:rPr>
                  <a:t>inter</a:t>
                </a:r>
                <a:r>
                  <a:rPr lang="sk-SK" sz="2200" dirty="0" err="1" smtClean="0">
                    <a:latin typeface="Calibri" pitchFamily="34" charset="0"/>
                  </a:rPr>
                  <a:t>ak</a:t>
                </a:r>
                <a:r>
                  <a:rPr lang="sk-SK" sz="2200" dirty="0" smtClean="0">
                    <a:latin typeface="Calibri" pitchFamily="34" charset="0"/>
                  </a:rPr>
                  <a:t>.</a:t>
                </a:r>
                <a:r>
                  <a:rPr kumimoji="0" lang="sk-SK" sz="2200" b="0" i="0" u="none" strike="noStrike" cap="none" normalizeH="0" baseline="0" dirty="0" smtClean="0">
                    <a:ln>
                      <a:noFill/>
                    </a:ln>
                    <a:solidFill>
                      <a:schemeClr val="tx1"/>
                    </a:solidFill>
                    <a:effectLst/>
                    <a:latin typeface="Calibri" pitchFamily="34" charset="0"/>
                  </a:rPr>
                  <a:t> (SU(2)</a:t>
                </a:r>
                <a:r>
                  <a:rPr kumimoji="0" lang="sk-SK" sz="2200" b="0" i="0" u="none" strike="noStrike" cap="none" normalizeH="0" baseline="0" dirty="0" smtClean="0">
                    <a:ln>
                      <a:noFill/>
                    </a:ln>
                    <a:solidFill>
                      <a:schemeClr val="tx1"/>
                    </a:solidFill>
                    <a:effectLst/>
                    <a:latin typeface="Calibri" pitchFamily="34" charset="0"/>
                    <a:sym typeface="Symbol" panose="05050102010706020507" pitchFamily="18" charset="2"/>
                  </a:rPr>
                  <a:t>U(1)</a:t>
                </a:r>
                <a:r>
                  <a:rPr kumimoji="0" lang="sk-SK" sz="2200" b="0" i="0" u="none" strike="noStrike" cap="none" normalizeH="0" baseline="0" dirty="0" smtClean="0">
                    <a:ln>
                      <a:noFill/>
                    </a:ln>
                    <a:solidFill>
                      <a:schemeClr val="tx1"/>
                    </a:solidFill>
                    <a:effectLst/>
                    <a:latin typeface="Calibri" pitchFamily="34" charset="0"/>
                  </a:rPr>
                  <a:t>)</a:t>
                </a:r>
                <a:endParaRPr kumimoji="0" lang="en-US" sz="2200" b="0" i="0" u="none" strike="noStrike" cap="none" normalizeH="0" baseline="0" dirty="0" smtClean="0">
                  <a:ln>
                    <a:noFill/>
                  </a:ln>
                  <a:solidFill>
                    <a:srgbClr val="0000FF"/>
                  </a:solidFill>
                  <a:effectLst/>
                  <a:latin typeface="Calibri" pitchFamily="34" charset="0"/>
                </a:endParaRPr>
              </a:p>
            </p:txBody>
          </p:sp>
          <p:sp>
            <p:nvSpPr>
              <p:cNvPr id="27" name="TextBox 18"/>
              <p:cNvSpPr txBox="1"/>
              <p:nvPr/>
            </p:nvSpPr>
            <p:spPr>
              <a:xfrm>
                <a:off x="4647385" y="3594269"/>
                <a:ext cx="436338" cy="461665"/>
              </a:xfrm>
              <a:prstGeom prst="rect">
                <a:avLst/>
              </a:prstGeom>
              <a:noFill/>
            </p:spPr>
            <p:txBody>
              <a:bodyPr wrap="none" rtlCol="0">
                <a:spAutoFit/>
              </a:bodyPr>
              <a:lstStyle/>
              <a:p>
                <a:r>
                  <a:rPr lang="sk-SK" dirty="0" smtClean="0"/>
                  <a:t>+</a:t>
                </a:r>
                <a:endParaRPr lang="en-US" dirty="0"/>
              </a:p>
            </p:txBody>
          </p:sp>
        </p:grpSp>
        <p:cxnSp>
          <p:nvCxnSpPr>
            <p:cNvPr id="5" name="Rovná spojovacia šípka 4"/>
            <p:cNvCxnSpPr/>
            <p:nvPr/>
          </p:nvCxnSpPr>
          <p:spPr bwMode="auto">
            <a:xfrm>
              <a:off x="2362200" y="4419600"/>
              <a:ext cx="0" cy="1251753"/>
            </a:xfrm>
            <a:prstGeom prst="straightConnector1">
              <a:avLst/>
            </a:prstGeom>
            <a:solidFill>
              <a:schemeClr val="accent1"/>
            </a:solidFill>
            <a:ln w="9525" cap="flat" cmpd="sng" algn="ctr">
              <a:solidFill>
                <a:srgbClr val="006600"/>
              </a:solidFill>
              <a:prstDash val="solid"/>
              <a:round/>
              <a:headEnd type="none" w="med" len="med"/>
              <a:tailEnd type="triangle"/>
            </a:ln>
            <a:effectLst/>
          </p:spPr>
        </p:cxnSp>
      </p:grpSp>
      <p:grpSp>
        <p:nvGrpSpPr>
          <p:cNvPr id="10" name="Group 9"/>
          <p:cNvGrpSpPr/>
          <p:nvPr/>
        </p:nvGrpSpPr>
        <p:grpSpPr>
          <a:xfrm>
            <a:off x="1219200" y="2514600"/>
            <a:ext cx="7396907" cy="3733800"/>
            <a:chOff x="1298516" y="1985665"/>
            <a:chExt cx="7396907" cy="3733800"/>
          </a:xfrm>
        </p:grpSpPr>
        <p:grpSp>
          <p:nvGrpSpPr>
            <p:cNvPr id="20" name="Group 19"/>
            <p:cNvGrpSpPr/>
            <p:nvPr/>
          </p:nvGrpSpPr>
          <p:grpSpPr>
            <a:xfrm>
              <a:off x="1298516" y="1985665"/>
              <a:ext cx="6172200" cy="533400"/>
              <a:chOff x="457200" y="2057400"/>
              <a:chExt cx="6172200" cy="533400"/>
            </a:xfrm>
          </p:grpSpPr>
          <p:sp>
            <p:nvSpPr>
              <p:cNvPr id="17" name="Rounded Rectangle 16"/>
              <p:cNvSpPr/>
              <p:nvPr/>
            </p:nvSpPr>
            <p:spPr bwMode="auto">
              <a:xfrm>
                <a:off x="457200" y="2057400"/>
                <a:ext cx="2590800" cy="5334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k-SK" sz="2200" b="0" i="0" u="none" strike="noStrike" cap="none" normalizeH="0" baseline="0" dirty="0" smtClean="0">
                    <a:ln>
                      <a:noFill/>
                    </a:ln>
                    <a:solidFill>
                      <a:schemeClr val="tx1"/>
                    </a:solidFill>
                    <a:effectLst/>
                    <a:latin typeface="Calibri" pitchFamily="34" charset="0"/>
                  </a:rPr>
                  <a:t>Gravitácia (</a:t>
                </a:r>
                <a:r>
                  <a:rPr kumimoji="0" lang="sk-SK" sz="2200" b="0" i="0" u="none" strike="noStrike" cap="none" normalizeH="0" baseline="0" dirty="0" err="1" smtClean="0">
                    <a:ln>
                      <a:noFill/>
                    </a:ln>
                    <a:solidFill>
                      <a:schemeClr val="tx1"/>
                    </a:solidFill>
                    <a:effectLst/>
                    <a:latin typeface="Calibri" pitchFamily="34" charset="0"/>
                  </a:rPr>
                  <a:t>gravitón</a:t>
                </a:r>
                <a:r>
                  <a:rPr kumimoji="0" lang="sk-SK" sz="2200" b="0" i="0" u="none" strike="noStrike" cap="none" normalizeH="0" baseline="0" dirty="0" smtClean="0">
                    <a:ln>
                      <a:noFill/>
                    </a:ln>
                    <a:solidFill>
                      <a:schemeClr val="tx1"/>
                    </a:solidFill>
                    <a:effectLst/>
                    <a:latin typeface="Calibri" pitchFamily="34" charset="0"/>
                  </a:rPr>
                  <a:t>)</a:t>
                </a:r>
                <a:endParaRPr kumimoji="0" lang="en-US" sz="2200" b="0" i="0" u="none" strike="noStrike" cap="none" normalizeH="0" baseline="0" dirty="0" smtClean="0">
                  <a:ln>
                    <a:noFill/>
                  </a:ln>
                  <a:solidFill>
                    <a:srgbClr val="0000FF"/>
                  </a:solidFill>
                  <a:effectLst/>
                  <a:latin typeface="Calibri" pitchFamily="34" charset="0"/>
                </a:endParaRPr>
              </a:p>
            </p:txBody>
          </p:sp>
          <p:sp>
            <p:nvSpPr>
              <p:cNvPr id="18" name="Rounded Rectangle 17"/>
              <p:cNvSpPr/>
              <p:nvPr/>
            </p:nvSpPr>
            <p:spPr bwMode="auto">
              <a:xfrm>
                <a:off x="3332747" y="2057400"/>
                <a:ext cx="3296653" cy="5334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k-SK" sz="2200" b="0" i="0" u="none" strike="noStrike" cap="none" normalizeH="0" baseline="0" dirty="0" smtClean="0">
                    <a:ln>
                      <a:noFill/>
                    </a:ln>
                    <a:solidFill>
                      <a:schemeClr val="tx1"/>
                    </a:solidFill>
                    <a:effectLst/>
                    <a:latin typeface="Calibri" pitchFamily="34" charset="0"/>
                  </a:rPr>
                  <a:t>GUT interakcia (SO(10)...?)</a:t>
                </a:r>
                <a:endParaRPr kumimoji="0" lang="en-US" sz="2200" b="0" i="0" u="none" strike="noStrike" cap="none" normalizeH="0" baseline="0" dirty="0" smtClean="0">
                  <a:ln>
                    <a:noFill/>
                  </a:ln>
                  <a:solidFill>
                    <a:srgbClr val="0000FF"/>
                  </a:solidFill>
                  <a:effectLst/>
                  <a:latin typeface="Calibri" pitchFamily="34" charset="0"/>
                </a:endParaRPr>
              </a:p>
            </p:txBody>
          </p:sp>
          <p:sp>
            <p:nvSpPr>
              <p:cNvPr id="19" name="TextBox 18"/>
              <p:cNvSpPr txBox="1"/>
              <p:nvPr/>
            </p:nvSpPr>
            <p:spPr>
              <a:xfrm>
                <a:off x="2971800" y="2057400"/>
                <a:ext cx="436338" cy="461665"/>
              </a:xfrm>
              <a:prstGeom prst="rect">
                <a:avLst/>
              </a:prstGeom>
              <a:noFill/>
            </p:spPr>
            <p:txBody>
              <a:bodyPr wrap="none" rtlCol="0">
                <a:spAutoFit/>
              </a:bodyPr>
              <a:lstStyle/>
              <a:p>
                <a:r>
                  <a:rPr lang="sk-SK" dirty="0" smtClean="0"/>
                  <a:t>+</a:t>
                </a:r>
                <a:endParaRPr lang="en-US" dirty="0"/>
              </a:p>
            </p:txBody>
          </p:sp>
        </p:grpSp>
        <p:sp>
          <p:nvSpPr>
            <p:cNvPr id="21" name="Down Arrow 20"/>
            <p:cNvSpPr/>
            <p:nvPr/>
          </p:nvSpPr>
          <p:spPr bwMode="auto">
            <a:xfrm>
              <a:off x="4814249" y="2775996"/>
              <a:ext cx="145963" cy="61360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5413316" y="2823865"/>
              <a:ext cx="3282107" cy="430887"/>
            </a:xfrm>
            <a:prstGeom prst="rect">
              <a:avLst/>
            </a:prstGeom>
            <a:noFill/>
          </p:spPr>
          <p:txBody>
            <a:bodyPr wrap="square" rtlCol="0">
              <a:spAutoFit/>
            </a:bodyPr>
            <a:lstStyle/>
            <a:p>
              <a:r>
                <a:rPr lang="sk-SK" sz="2200" dirty="0">
                  <a:solidFill>
                    <a:srgbClr val="C00000"/>
                  </a:solidFill>
                  <a:effectLst>
                    <a:outerShdw blurRad="38100" dist="38100" dir="2700000" algn="tl">
                      <a:srgbClr val="000000">
                        <a:alpha val="43137"/>
                      </a:srgbClr>
                    </a:outerShdw>
                  </a:effectLst>
                  <a:latin typeface="Calibri" pitchFamily="34" charset="0"/>
                </a:rPr>
                <a:t>E = 10</a:t>
              </a:r>
              <a:r>
                <a:rPr lang="sk-SK" sz="2200" baseline="30000" dirty="0">
                  <a:solidFill>
                    <a:srgbClr val="C00000"/>
                  </a:solidFill>
                  <a:effectLst>
                    <a:outerShdw blurRad="38100" dist="38100" dir="2700000" algn="tl">
                      <a:srgbClr val="000000">
                        <a:alpha val="43137"/>
                      </a:srgbClr>
                    </a:outerShdw>
                  </a:effectLst>
                  <a:latin typeface="Calibri" pitchFamily="34" charset="0"/>
                </a:rPr>
                <a:t>16</a:t>
              </a:r>
              <a:r>
                <a:rPr lang="sk-SK" sz="2200" dirty="0">
                  <a:solidFill>
                    <a:srgbClr val="C00000"/>
                  </a:solidFill>
                  <a:effectLst>
                    <a:outerShdw blurRad="38100" dist="38100" dir="2700000" algn="tl">
                      <a:srgbClr val="000000">
                        <a:alpha val="43137"/>
                      </a:srgbClr>
                    </a:outerShdw>
                  </a:effectLst>
                  <a:latin typeface="Calibri" pitchFamily="34" charset="0"/>
                </a:rPr>
                <a:t> </a:t>
              </a:r>
              <a:r>
                <a:rPr lang="sk-SK" sz="2200" dirty="0" smtClean="0">
                  <a:solidFill>
                    <a:srgbClr val="C00000"/>
                  </a:solidFill>
                  <a:effectLst>
                    <a:outerShdw blurRad="38100" dist="38100" dir="2700000" algn="tl">
                      <a:srgbClr val="000000">
                        <a:alpha val="43137"/>
                      </a:srgbClr>
                    </a:outerShdw>
                  </a:effectLst>
                  <a:latin typeface="Calibri" pitchFamily="34" charset="0"/>
                </a:rPr>
                <a:t>GeV</a:t>
              </a:r>
              <a:r>
                <a:rPr lang="sk-SK" sz="2200" dirty="0" smtClean="0">
                  <a:latin typeface="Calibri" pitchFamily="34" charset="0"/>
                </a:rPr>
                <a:t>, </a:t>
              </a:r>
              <a:r>
                <a:rPr lang="sk-SK" sz="2200" dirty="0" smtClean="0">
                  <a:solidFill>
                    <a:srgbClr val="006600"/>
                  </a:solidFill>
                  <a:effectLst>
                    <a:outerShdw blurRad="38100" dist="38100" dir="2700000" algn="tl">
                      <a:srgbClr val="000000">
                        <a:alpha val="43137"/>
                      </a:srgbClr>
                    </a:outerShdw>
                  </a:effectLst>
                  <a:latin typeface="Calibri" pitchFamily="34" charset="0"/>
                </a:rPr>
                <a:t>t </a:t>
              </a:r>
              <a:r>
                <a:rPr lang="sk-SK" sz="2200" dirty="0" smtClean="0">
                  <a:solidFill>
                    <a:srgbClr val="006600"/>
                  </a:solidFill>
                  <a:effectLst>
                    <a:outerShdw blurRad="38100" dist="38100" dir="2700000" algn="tl">
                      <a:srgbClr val="000000">
                        <a:alpha val="43137"/>
                      </a:srgbClr>
                    </a:outerShdw>
                  </a:effectLst>
                  <a:latin typeface="Calibri" pitchFamily="34" charset="0"/>
                  <a:sym typeface="Symbol" panose="05050102010706020507" pitchFamily="18" charset="2"/>
                </a:rPr>
                <a:t></a:t>
              </a:r>
              <a:r>
                <a:rPr lang="sk-SK" sz="2200" dirty="0" smtClean="0">
                  <a:solidFill>
                    <a:srgbClr val="006600"/>
                  </a:solidFill>
                  <a:effectLst>
                    <a:outerShdw blurRad="38100" dist="38100" dir="2700000" algn="tl">
                      <a:srgbClr val="000000">
                        <a:alpha val="43137"/>
                      </a:srgbClr>
                    </a:outerShdw>
                  </a:effectLst>
                  <a:latin typeface="Calibri" pitchFamily="34" charset="0"/>
                </a:rPr>
                <a:t> 10</a:t>
              </a:r>
              <a:r>
                <a:rPr lang="sk-SK" sz="2200" baseline="30000" dirty="0" smtClean="0">
                  <a:solidFill>
                    <a:srgbClr val="006600"/>
                  </a:solidFill>
                  <a:effectLst>
                    <a:outerShdw blurRad="38100" dist="38100" dir="2700000" algn="tl">
                      <a:srgbClr val="000000">
                        <a:alpha val="43137"/>
                      </a:srgbClr>
                    </a:outerShdw>
                  </a:effectLst>
                  <a:latin typeface="Calibri" pitchFamily="34" charset="0"/>
                </a:rPr>
                <a:t>-36</a:t>
              </a:r>
              <a:r>
                <a:rPr lang="sk-SK" sz="2200" dirty="0" smtClean="0">
                  <a:solidFill>
                    <a:srgbClr val="006600"/>
                  </a:solidFill>
                  <a:effectLst>
                    <a:outerShdw blurRad="38100" dist="38100" dir="2700000" algn="tl">
                      <a:srgbClr val="000000">
                        <a:alpha val="43137"/>
                      </a:srgbClr>
                    </a:outerShdw>
                  </a:effectLst>
                  <a:latin typeface="Calibri" pitchFamily="34" charset="0"/>
                </a:rPr>
                <a:t> </a:t>
              </a:r>
              <a:r>
                <a:rPr lang="sk-SK" sz="2200" dirty="0" err="1" smtClean="0">
                  <a:solidFill>
                    <a:srgbClr val="006600"/>
                  </a:solidFill>
                  <a:effectLst>
                    <a:outerShdw blurRad="38100" dist="38100" dir="2700000" algn="tl">
                      <a:srgbClr val="000000">
                        <a:alpha val="43137"/>
                      </a:srgbClr>
                    </a:outerShdw>
                  </a:effectLst>
                  <a:latin typeface="Calibri" pitchFamily="34" charset="0"/>
                </a:rPr>
                <a:t>sec</a:t>
              </a:r>
              <a:endParaRPr lang="en-US" sz="2200" dirty="0">
                <a:solidFill>
                  <a:srgbClr val="006600"/>
                </a:solidFill>
                <a:effectLst>
                  <a:outerShdw blurRad="38100" dist="38100" dir="2700000" algn="tl">
                    <a:srgbClr val="000000">
                      <a:alpha val="43137"/>
                    </a:srgbClr>
                  </a:outerShdw>
                </a:effectLst>
                <a:latin typeface="Calibri" pitchFamily="34" charset="0"/>
              </a:endParaRPr>
            </a:p>
          </p:txBody>
        </p:sp>
        <p:sp>
          <p:nvSpPr>
            <p:cNvPr id="26" name="TextBox 14"/>
            <p:cNvSpPr txBox="1"/>
            <p:nvPr/>
          </p:nvSpPr>
          <p:spPr>
            <a:xfrm>
              <a:off x="1568059" y="2604195"/>
              <a:ext cx="3230051" cy="954107"/>
            </a:xfrm>
            <a:prstGeom prst="rect">
              <a:avLst/>
            </a:prstGeom>
            <a:noFill/>
          </p:spPr>
          <p:txBody>
            <a:bodyPr wrap="none" rtlCol="0">
              <a:spAutoFit/>
            </a:bodyPr>
            <a:lstStyle/>
            <a:p>
              <a:r>
                <a:rPr lang="sk-SK" sz="2000" dirty="0" smtClean="0">
                  <a:solidFill>
                    <a:srgbClr val="C00000"/>
                  </a:solidFill>
                  <a:latin typeface="Calibri" pitchFamily="34" charset="0"/>
                </a:rPr>
                <a:t>Narušenie  GUT symetrie</a:t>
              </a:r>
            </a:p>
            <a:p>
              <a:pPr marL="285750" indent="-285750">
                <a:buFont typeface="Wingdings" panose="05000000000000000000" pitchFamily="2" charset="2"/>
                <a:buChar char="ü"/>
              </a:pPr>
              <a:r>
                <a:rPr lang="sk-SK" sz="1800" dirty="0" smtClean="0">
                  <a:latin typeface="Calibri" pitchFamily="34" charset="0"/>
                </a:rPr>
                <a:t>Inflácia</a:t>
              </a:r>
              <a:endParaRPr lang="sk-SK" sz="1800" dirty="0">
                <a:latin typeface="Calibri" pitchFamily="34" charset="0"/>
              </a:endParaRPr>
            </a:p>
            <a:p>
              <a:pPr marL="285750" indent="-285750">
                <a:buFont typeface="Wingdings" panose="05000000000000000000" pitchFamily="2" charset="2"/>
                <a:buChar char="ü"/>
              </a:pPr>
              <a:r>
                <a:rPr lang="sk-SK" sz="1800" dirty="0" smtClean="0">
                  <a:latin typeface="Calibri" pitchFamily="34" charset="0"/>
                </a:rPr>
                <a:t>Asymetria hmota - antihmota</a:t>
              </a:r>
              <a:endParaRPr lang="en-US" sz="1800" dirty="0">
                <a:latin typeface="Calibri" pitchFamily="34" charset="0"/>
              </a:endParaRPr>
            </a:p>
          </p:txBody>
        </p:sp>
        <p:cxnSp>
          <p:nvCxnSpPr>
            <p:cNvPr id="34" name="Rovná spojovacia šípka 33"/>
            <p:cNvCxnSpPr/>
            <p:nvPr/>
          </p:nvCxnSpPr>
          <p:spPr bwMode="auto">
            <a:xfrm>
              <a:off x="1524000" y="2522328"/>
              <a:ext cx="3116" cy="3197137"/>
            </a:xfrm>
            <a:prstGeom prst="straightConnector1">
              <a:avLst/>
            </a:prstGeom>
            <a:solidFill>
              <a:schemeClr val="accent1"/>
            </a:solidFill>
            <a:ln w="9525" cap="flat" cmpd="sng" algn="ctr">
              <a:solidFill>
                <a:srgbClr val="006600"/>
              </a:solidFill>
              <a:prstDash val="solid"/>
              <a:round/>
              <a:headEnd type="none" w="med" len="med"/>
              <a:tailEnd type="triangle"/>
            </a:ln>
            <a:effectLst/>
          </p:spPr>
        </p:cxnSp>
      </p:grpSp>
      <p:grpSp>
        <p:nvGrpSpPr>
          <p:cNvPr id="36" name="Group 35"/>
          <p:cNvGrpSpPr/>
          <p:nvPr/>
        </p:nvGrpSpPr>
        <p:grpSpPr>
          <a:xfrm>
            <a:off x="304800" y="609600"/>
            <a:ext cx="7543800" cy="762000"/>
            <a:chOff x="228600" y="609600"/>
            <a:chExt cx="7543800" cy="762000"/>
          </a:xfrm>
        </p:grpSpPr>
        <p:sp>
          <p:nvSpPr>
            <p:cNvPr id="35" name="Rounded Rectangle 34"/>
            <p:cNvSpPr/>
            <p:nvPr/>
          </p:nvSpPr>
          <p:spPr bwMode="auto">
            <a:xfrm>
              <a:off x="228600" y="609600"/>
              <a:ext cx="7543800" cy="5334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k-SK" sz="2400" b="0" i="0" u="none" strike="noStrike" cap="none" normalizeH="0" baseline="0" dirty="0" smtClean="0">
                  <a:ln>
                    <a:noFill/>
                  </a:ln>
                  <a:solidFill>
                    <a:schemeClr val="tx1"/>
                  </a:solidFill>
                  <a:effectLst/>
                  <a:latin typeface="Calibri" pitchFamily="34" charset="0"/>
                </a:rPr>
                <a:t>Počiatočná singularita (</a:t>
              </a:r>
              <a:r>
                <a:rPr lang="sk-SK" dirty="0">
                  <a:latin typeface="Calibri" pitchFamily="34" charset="0"/>
                </a:rPr>
                <a:t>V</a:t>
              </a:r>
              <a:r>
                <a:rPr kumimoji="0" lang="sk-SK" sz="2400" b="0" i="0" u="none" strike="noStrike" cap="none" normalizeH="0" baseline="0" dirty="0" smtClean="0">
                  <a:ln>
                    <a:noFill/>
                  </a:ln>
                  <a:solidFill>
                    <a:schemeClr val="tx1"/>
                  </a:solidFill>
                  <a:effectLst/>
                  <a:latin typeface="Calibri" pitchFamily="34" charset="0"/>
                </a:rPr>
                <a:t>eľký tresk) </a:t>
              </a:r>
              <a:r>
                <a:rPr kumimoji="0" lang="sk-SK" sz="2400" b="0" i="0" u="none" strike="noStrike" cap="none" normalizeH="0" baseline="0" dirty="0" smtClean="0">
                  <a:ln>
                    <a:noFill/>
                  </a:ln>
                  <a:solidFill>
                    <a:schemeClr val="tx1"/>
                  </a:solidFill>
                  <a:effectLst/>
                  <a:latin typeface="Calibri" pitchFamily="34" charset="0"/>
                  <a:sym typeface="Symbol"/>
                </a:rPr>
                <a:t> </a:t>
              </a:r>
              <a:r>
                <a:rPr kumimoji="0" lang="sk-SK" sz="24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sym typeface="Symbol"/>
                </a:rPr>
                <a:t>E = </a:t>
              </a:r>
              <a:r>
                <a:rPr kumimoji="0" lang="sk-SK" sz="2400" b="0" i="0" u="none" strike="noStrike" cap="none" normalizeH="0" baseline="0" dirty="0" smtClean="0">
                  <a:ln>
                    <a:noFill/>
                  </a:ln>
                  <a:solidFill>
                    <a:schemeClr val="tx1"/>
                  </a:solidFill>
                  <a:effectLst/>
                  <a:latin typeface="Calibri" pitchFamily="34" charset="0"/>
                  <a:sym typeface="Symbol"/>
                </a:rPr>
                <a:t>, </a:t>
              </a:r>
              <a:r>
                <a:rPr kumimoji="0" lang="sk-SK" sz="2400" b="0" i="0" u="none" strike="noStrike" cap="none" normalizeH="0" baseline="0" dirty="0" smtClean="0">
                  <a:ln>
                    <a:noFill/>
                  </a:ln>
                  <a:solidFill>
                    <a:srgbClr val="006600"/>
                  </a:solidFill>
                  <a:effectLst>
                    <a:outerShdw blurRad="38100" dist="38100" dir="2700000" algn="tl">
                      <a:srgbClr val="000000">
                        <a:alpha val="43137"/>
                      </a:srgbClr>
                    </a:outerShdw>
                  </a:effectLst>
                  <a:latin typeface="Calibri" pitchFamily="34" charset="0"/>
                  <a:sym typeface="Symbol"/>
                </a:rPr>
                <a:t>t = 0</a:t>
              </a:r>
              <a:endParaRPr kumimoji="0" lang="en-US" sz="2400" b="0" i="0" u="none" strike="noStrike" cap="none" normalizeH="0" baseline="0" dirty="0" smtClean="0">
                <a:ln>
                  <a:noFill/>
                </a:ln>
                <a:solidFill>
                  <a:srgbClr val="006600"/>
                </a:solidFill>
                <a:effectLst>
                  <a:outerShdw blurRad="38100" dist="38100" dir="2700000" algn="tl">
                    <a:srgbClr val="000000">
                      <a:alpha val="43137"/>
                    </a:srgbClr>
                  </a:outerShdw>
                </a:effectLst>
                <a:latin typeface="Calibri" pitchFamily="34" charset="0"/>
              </a:endParaRPr>
            </a:p>
          </p:txBody>
        </p:sp>
        <p:sp>
          <p:nvSpPr>
            <p:cNvPr id="22" name="Down Arrow 21"/>
            <p:cNvSpPr/>
            <p:nvPr/>
          </p:nvSpPr>
          <p:spPr bwMode="auto">
            <a:xfrm>
              <a:off x="3962400" y="1143000"/>
              <a:ext cx="152400" cy="228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12594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in)">
                                      <p:cBhvr>
                                        <p:cTn id="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sk-SK" altLang="en-US" dirty="0" smtClean="0">
                <a:latin typeface="Calibri" pitchFamily="34" charset="0"/>
              </a:rPr>
              <a:t>Fyzika častíc </a:t>
            </a:r>
            <a:r>
              <a:rPr lang="sk-SK" altLang="en-US" dirty="0" err="1" smtClean="0">
                <a:latin typeface="Calibri" pitchFamily="34" charset="0"/>
              </a:rPr>
              <a:t>vs</a:t>
            </a:r>
            <a:r>
              <a:rPr lang="sk-SK" altLang="en-US" dirty="0" smtClean="0">
                <a:latin typeface="Calibri" pitchFamily="34" charset="0"/>
              </a:rPr>
              <a:t> aplikácie</a:t>
            </a:r>
            <a:endParaRPr lang="en-US" altLang="en-US" dirty="0" smtClean="0">
              <a:latin typeface="Calibri" pitchFamily="34" charset="0"/>
            </a:endParaRPr>
          </a:p>
        </p:txBody>
      </p:sp>
      <p:sp>
        <p:nvSpPr>
          <p:cNvPr id="6" name="TextBox 5"/>
          <p:cNvSpPr txBox="1"/>
          <p:nvPr/>
        </p:nvSpPr>
        <p:spPr>
          <a:xfrm>
            <a:off x="0" y="648000"/>
            <a:ext cx="9067800" cy="3005951"/>
          </a:xfrm>
          <a:prstGeom prst="rect">
            <a:avLst/>
          </a:prstGeom>
          <a:noFill/>
        </p:spPr>
        <p:txBody>
          <a:bodyPr wrap="square">
            <a:spAutoFit/>
          </a:bodyPr>
          <a:lstStyle/>
          <a:p>
            <a:pPr>
              <a:spcBef>
                <a:spcPts val="400"/>
              </a:spcBef>
              <a:defRPr/>
            </a:pPr>
            <a:r>
              <a:rPr lang="sk-SK" sz="2200" dirty="0" smtClean="0">
                <a:solidFill>
                  <a:srgbClr val="0000FF"/>
                </a:solidFill>
                <a:effectLst>
                  <a:outerShdw blurRad="38100" dist="38100" dir="2700000" algn="tl">
                    <a:srgbClr val="000000">
                      <a:alpha val="43137"/>
                    </a:srgbClr>
                  </a:outerShdw>
                </a:effectLst>
                <a:latin typeface="Calibri" panose="020F0502020204030204" pitchFamily="34" charset="0"/>
              </a:rPr>
              <a:t>Fyzika častíc – </a:t>
            </a:r>
            <a:r>
              <a:rPr lang="sk-SK" sz="2200" dirty="0">
                <a:solidFill>
                  <a:srgbClr val="0000FF"/>
                </a:solidFill>
                <a:effectLst>
                  <a:outerShdw blurRad="38100" dist="38100" dir="2700000" algn="tl">
                    <a:srgbClr val="000000">
                      <a:alpha val="43137"/>
                    </a:srgbClr>
                  </a:outerShdw>
                </a:effectLst>
                <a:latin typeface="Calibri" panose="020F0502020204030204" pitchFamily="34" charset="0"/>
              </a:rPr>
              <a:t>p</a:t>
            </a:r>
            <a:r>
              <a:rPr lang="sk-SK" sz="2200" dirty="0" smtClean="0">
                <a:solidFill>
                  <a:srgbClr val="0000FF"/>
                </a:solidFill>
                <a:effectLst>
                  <a:outerShdw blurRad="38100" dist="38100" dir="2700000" algn="tl">
                    <a:srgbClr val="000000">
                      <a:alpha val="43137"/>
                    </a:srgbClr>
                  </a:outerShdw>
                </a:effectLst>
                <a:latin typeface="Calibri" panose="020F0502020204030204" pitchFamily="34" charset="0"/>
              </a:rPr>
              <a:t>raktické aplikácie:</a:t>
            </a:r>
          </a:p>
          <a:p>
            <a:pPr marL="800100" lvl="1" indent="-342900">
              <a:spcBef>
                <a:spcPts val="400"/>
              </a:spcBef>
              <a:buFont typeface="Wingdings" pitchFamily="2" charset="2"/>
              <a:buChar char="ü"/>
              <a:defRPr/>
            </a:pPr>
            <a:r>
              <a:rPr lang="sk-SK" sz="2200" dirty="0" smtClean="0">
                <a:latin typeface="Calibri" panose="020F0502020204030204" pitchFamily="34" charset="0"/>
              </a:rPr>
              <a:t>PET (pozitrónová emisná tomografia): priama aplikácia </a:t>
            </a:r>
            <a:r>
              <a:rPr lang="sk-SK" sz="2200" dirty="0" err="1" smtClean="0">
                <a:latin typeface="Calibri" panose="020F0502020204030204" pitchFamily="34" charset="0"/>
              </a:rPr>
              <a:t>detektorového</a:t>
            </a:r>
            <a:r>
              <a:rPr lang="sk-SK" sz="2200" dirty="0" smtClean="0">
                <a:latin typeface="Calibri" panose="020F0502020204030204" pitchFamily="34" charset="0"/>
              </a:rPr>
              <a:t> vývoja do medicínskej diagnostiky</a:t>
            </a:r>
          </a:p>
          <a:p>
            <a:pPr lvl="1">
              <a:spcBef>
                <a:spcPts val="400"/>
              </a:spcBef>
              <a:buFont typeface="Wingdings" pitchFamily="2" charset="2"/>
              <a:buChar char="ü"/>
              <a:defRPr/>
            </a:pPr>
            <a:r>
              <a:rPr lang="sk-SK" sz="2200" dirty="0" smtClean="0">
                <a:latin typeface="Calibri" panose="020F0502020204030204" pitchFamily="34" charset="0"/>
              </a:rPr>
              <a:t>Protónová (iónová, </a:t>
            </a:r>
            <a:r>
              <a:rPr lang="sk-SK" sz="2200" dirty="0" err="1" smtClean="0">
                <a:latin typeface="Calibri" panose="020F0502020204030204" pitchFamily="34" charset="0"/>
              </a:rPr>
              <a:t>anti</a:t>
            </a:r>
            <a:r>
              <a:rPr lang="sk-SK" sz="2200" dirty="0" smtClean="0">
                <a:latin typeface="Calibri" panose="020F0502020204030204" pitchFamily="34" charset="0"/>
              </a:rPr>
              <a:t>-protónová) terapia </a:t>
            </a:r>
            <a:r>
              <a:rPr lang="sk-SK" sz="2200" dirty="0" smtClean="0">
                <a:latin typeface="Calibri" panose="020F0502020204030204" pitchFamily="34" charset="0"/>
                <a:sym typeface="Symbol" panose="05050102010706020507" pitchFamily="18" charset="2"/>
              </a:rPr>
              <a:t></a:t>
            </a:r>
            <a:r>
              <a:rPr lang="sk-SK" sz="2200" dirty="0" smtClean="0">
                <a:latin typeface="Calibri" panose="020F0502020204030204" pitchFamily="34" charset="0"/>
              </a:rPr>
              <a:t> rozvoj urýchľovacích metód</a:t>
            </a:r>
          </a:p>
          <a:p>
            <a:pPr lvl="1">
              <a:spcBef>
                <a:spcPts val="400"/>
              </a:spcBef>
              <a:buFont typeface="Wingdings" pitchFamily="2" charset="2"/>
              <a:buChar char="ü"/>
              <a:defRPr/>
            </a:pPr>
            <a:r>
              <a:rPr lang="sk-SK" sz="2200" dirty="0" smtClean="0">
                <a:latin typeface="Calibri" panose="020F0502020204030204" pitchFamily="34" charset="0"/>
              </a:rPr>
              <a:t>Web – vznikol v </a:t>
            </a:r>
            <a:r>
              <a:rPr lang="sk-SK" sz="2200" dirty="0" err="1" smtClean="0">
                <a:latin typeface="Calibri" panose="020F0502020204030204" pitchFamily="34" charset="0"/>
              </a:rPr>
              <a:t>CERNe</a:t>
            </a:r>
            <a:r>
              <a:rPr lang="sk-SK" sz="2200" dirty="0" smtClean="0">
                <a:latin typeface="Calibri" panose="020F0502020204030204" pitchFamily="34" charset="0"/>
              </a:rPr>
              <a:t> ako produkt pre komunikáciu v kolaboráciách</a:t>
            </a:r>
            <a:endParaRPr lang="sk-SK" sz="2200" dirty="0">
              <a:latin typeface="Calibri" panose="020F0502020204030204" pitchFamily="34" charset="0"/>
              <a:sym typeface="Symbol"/>
            </a:endParaRPr>
          </a:p>
          <a:p>
            <a:pPr lvl="1">
              <a:spcBef>
                <a:spcPts val="400"/>
              </a:spcBef>
              <a:buFont typeface="Wingdings" pitchFamily="2" charset="2"/>
              <a:buChar char="ü"/>
              <a:defRPr/>
            </a:pPr>
            <a:r>
              <a:rPr lang="sk-SK" sz="2200" dirty="0" smtClean="0">
                <a:latin typeface="Calibri" panose="020F0502020204030204" pitchFamily="34" charset="0"/>
              </a:rPr>
              <a:t>Výpočtové systémy (obrovské počítačové farmy- LHC-GRID, </a:t>
            </a:r>
            <a:r>
              <a:rPr lang="sk-SK" sz="2200" dirty="0" err="1" smtClean="0">
                <a:latin typeface="Calibri" panose="020F0502020204030204" pitchFamily="34" charset="0"/>
              </a:rPr>
              <a:t>superpočítače</a:t>
            </a:r>
            <a:r>
              <a:rPr lang="sk-SK" sz="2200" dirty="0" smtClean="0">
                <a:latin typeface="Calibri" panose="020F0502020204030204" pitchFamily="34" charset="0"/>
              </a:rPr>
              <a:t> - QCD výpočty na mriežke)</a:t>
            </a:r>
            <a:endParaRPr lang="sk-SK" sz="2200" dirty="0">
              <a:latin typeface="Calibri" panose="020F0502020204030204" pitchFamily="34" charset="0"/>
            </a:endParaRPr>
          </a:p>
        </p:txBody>
      </p:sp>
      <p:sp>
        <p:nvSpPr>
          <p:cNvPr id="7" name="TextBox 6"/>
          <p:cNvSpPr txBox="1"/>
          <p:nvPr/>
        </p:nvSpPr>
        <p:spPr>
          <a:xfrm>
            <a:off x="38100" y="3640242"/>
            <a:ext cx="9067800" cy="3070071"/>
          </a:xfrm>
          <a:prstGeom prst="rect">
            <a:avLst/>
          </a:prstGeom>
          <a:noFill/>
        </p:spPr>
        <p:txBody>
          <a:bodyPr wrap="square">
            <a:spAutoFit/>
          </a:bodyPr>
          <a:lstStyle/>
          <a:p>
            <a:pPr marL="0" lvl="1">
              <a:spcAft>
                <a:spcPts val="600"/>
              </a:spcAft>
              <a:buFont typeface="Wingdings" pitchFamily="2" charset="2"/>
              <a:buChar char="q"/>
              <a:defRPr/>
            </a:pPr>
            <a:r>
              <a:rPr lang="sk-SK" sz="2200" dirty="0">
                <a:solidFill>
                  <a:srgbClr val="0000FF"/>
                </a:solidFill>
                <a:latin typeface="+mj-lt"/>
              </a:rPr>
              <a:t> </a:t>
            </a:r>
            <a:r>
              <a:rPr lang="sk-SK" sz="2200" dirty="0">
                <a:solidFill>
                  <a:srgbClr val="0000FF"/>
                </a:solidFill>
                <a:effectLst>
                  <a:outerShdw blurRad="38100" dist="38100" dir="2700000" algn="tl">
                    <a:srgbClr val="000000">
                      <a:alpha val="43137"/>
                    </a:srgbClr>
                  </a:outerShdw>
                </a:effectLst>
                <a:latin typeface="Calibri" panose="020F0502020204030204" pitchFamily="34" charset="0"/>
              </a:rPr>
              <a:t>Čo je možné </a:t>
            </a:r>
            <a:r>
              <a:rPr lang="sk-SK" sz="2200" dirty="0" smtClean="0">
                <a:solidFill>
                  <a:srgbClr val="0000FF"/>
                </a:solidFill>
                <a:effectLst>
                  <a:outerShdw blurRad="38100" dist="38100" dir="2700000" algn="tl">
                    <a:srgbClr val="000000">
                      <a:alpha val="43137"/>
                    </a:srgbClr>
                  </a:outerShdw>
                </a:effectLst>
                <a:latin typeface="Calibri" panose="020F0502020204030204" pitchFamily="34" charset="0"/>
              </a:rPr>
              <a:t>očakávať od </a:t>
            </a:r>
            <a:r>
              <a:rPr lang="sk-SK" sz="2200" dirty="0" err="1" smtClean="0">
                <a:solidFill>
                  <a:srgbClr val="0000FF"/>
                </a:solidFill>
                <a:effectLst>
                  <a:outerShdw blurRad="38100" dist="38100" dir="2700000" algn="tl">
                    <a:srgbClr val="000000">
                      <a:alpha val="43137"/>
                    </a:srgbClr>
                  </a:outerShdw>
                </a:effectLst>
                <a:latin typeface="Calibri" panose="020F0502020204030204" pitchFamily="34" charset="0"/>
              </a:rPr>
              <a:t>urýchľovačových</a:t>
            </a:r>
            <a:r>
              <a:rPr lang="sk-SK" sz="2200" dirty="0" smtClean="0">
                <a:solidFill>
                  <a:srgbClr val="0000FF"/>
                </a:solidFill>
                <a:effectLst>
                  <a:outerShdw blurRad="38100" dist="38100" dir="2700000" algn="tl">
                    <a:srgbClr val="000000">
                      <a:alpha val="43137"/>
                    </a:srgbClr>
                  </a:outerShdw>
                </a:effectLst>
                <a:latin typeface="Calibri" panose="020F0502020204030204" pitchFamily="34" charset="0"/>
              </a:rPr>
              <a:t> projektov:</a:t>
            </a:r>
          </a:p>
          <a:p>
            <a:pPr marL="800100" lvl="2" indent="-342900">
              <a:spcAft>
                <a:spcPts val="300"/>
              </a:spcAft>
              <a:buFont typeface="Wingdings" panose="05000000000000000000" pitchFamily="2" charset="2"/>
              <a:buChar char="ü"/>
              <a:defRPr/>
            </a:pPr>
            <a:r>
              <a:rPr lang="sk-SK" sz="2200" dirty="0" smtClean="0">
                <a:latin typeface="Calibri" panose="020F0502020204030204" pitchFamily="34" charset="0"/>
              </a:rPr>
              <a:t>(Vysokoteplotné) supravodivé  magnety, nové materiály</a:t>
            </a:r>
          </a:p>
          <a:p>
            <a:pPr marL="800100" lvl="2" indent="-342900">
              <a:spcAft>
                <a:spcPts val="300"/>
              </a:spcAft>
              <a:buFont typeface="Wingdings" panose="05000000000000000000" pitchFamily="2" charset="2"/>
              <a:buChar char="ü"/>
              <a:defRPr/>
            </a:pPr>
            <a:r>
              <a:rPr lang="sk-SK" sz="2200" dirty="0">
                <a:latin typeface="Calibri" panose="020F0502020204030204" pitchFamily="34" charset="0"/>
              </a:rPr>
              <a:t>rozvoj výpočtových </a:t>
            </a:r>
            <a:r>
              <a:rPr lang="sk-SK" sz="2200" dirty="0" smtClean="0">
                <a:latin typeface="Calibri" panose="020F0502020204030204" pitchFamily="34" charset="0"/>
              </a:rPr>
              <a:t>systémov - systémy GRID, </a:t>
            </a:r>
            <a:r>
              <a:rPr lang="sk-SK" sz="2200" dirty="0" err="1" smtClean="0">
                <a:latin typeface="Calibri" panose="020F0502020204030204" pitchFamily="34" charset="0"/>
              </a:rPr>
              <a:t>superpočítače</a:t>
            </a:r>
            <a:endParaRPr lang="sk-SK" sz="2200" dirty="0" smtClean="0">
              <a:latin typeface="Calibri" panose="020F0502020204030204" pitchFamily="34" charset="0"/>
            </a:endParaRPr>
          </a:p>
          <a:p>
            <a:pPr marL="800100" lvl="2" indent="-342900">
              <a:spcAft>
                <a:spcPts val="300"/>
              </a:spcAft>
              <a:buFont typeface="Wingdings" panose="05000000000000000000" pitchFamily="2" charset="2"/>
              <a:buChar char="ü"/>
              <a:defRPr/>
            </a:pPr>
            <a:r>
              <a:rPr lang="sk-SK" sz="2200" dirty="0" smtClean="0">
                <a:latin typeface="Calibri" panose="020F0502020204030204" pitchFamily="34" charset="0"/>
              </a:rPr>
              <a:t>Nové </a:t>
            </a:r>
            <a:r>
              <a:rPr lang="sk-SK" sz="2200" dirty="0" err="1" smtClean="0">
                <a:latin typeface="Calibri" panose="020F0502020204030204" pitchFamily="34" charset="0"/>
              </a:rPr>
              <a:t>urýchľovačové</a:t>
            </a:r>
            <a:r>
              <a:rPr lang="sk-SK" sz="2200" dirty="0" smtClean="0">
                <a:latin typeface="Calibri" panose="020F0502020204030204" pitchFamily="34" charset="0"/>
              </a:rPr>
              <a:t> systémy – pohonné jednotky budúcnosti</a:t>
            </a:r>
          </a:p>
          <a:p>
            <a:pPr marL="800100" lvl="2" indent="-342900">
              <a:spcAft>
                <a:spcPts val="300"/>
              </a:spcAft>
              <a:buFont typeface="Wingdings" panose="05000000000000000000" pitchFamily="2" charset="2"/>
              <a:buChar char="ü"/>
              <a:defRPr/>
            </a:pPr>
            <a:r>
              <a:rPr lang="sk-SK" sz="2200" dirty="0" smtClean="0">
                <a:latin typeface="Calibri" panose="020F0502020204030204" pitchFamily="34" charset="0"/>
              </a:rPr>
              <a:t>Excelentná pôda pre rozvoj metodík (</a:t>
            </a:r>
            <a:r>
              <a:rPr lang="sk-SK" sz="2200" dirty="0" err="1" smtClean="0">
                <a:latin typeface="Calibri" panose="020F0502020204030204" pitchFamily="34" charset="0"/>
              </a:rPr>
              <a:t>multivarietné</a:t>
            </a:r>
            <a:r>
              <a:rPr lang="sk-SK" sz="2200" dirty="0" smtClean="0">
                <a:latin typeface="Calibri" panose="020F0502020204030204" pitchFamily="34" charset="0"/>
              </a:rPr>
              <a:t> techniky, umelá inteligencia)</a:t>
            </a:r>
          </a:p>
          <a:p>
            <a:pPr marL="800100" lvl="2" indent="-342900">
              <a:spcAft>
                <a:spcPts val="0"/>
              </a:spcAft>
              <a:buFont typeface="Wingdings" panose="05000000000000000000" pitchFamily="2" charset="2"/>
              <a:buChar char="ü"/>
              <a:defRPr/>
            </a:pPr>
            <a:r>
              <a:rPr lang="sk-SK" sz="2200" dirty="0" smtClean="0">
                <a:latin typeface="Calibri" panose="020F0502020204030204" pitchFamily="34" charset="0"/>
              </a:rPr>
              <a:t>Vysoko </a:t>
            </a:r>
            <a:r>
              <a:rPr lang="sk-SK" sz="2200" dirty="0" err="1" smtClean="0">
                <a:latin typeface="Calibri" panose="020F0502020204030204" pitchFamily="34" charset="0"/>
              </a:rPr>
              <a:t>konkurentné</a:t>
            </a:r>
            <a:r>
              <a:rPr lang="sk-SK" sz="2200" dirty="0" smtClean="0">
                <a:latin typeface="Calibri" panose="020F0502020204030204" pitchFamily="34" charset="0"/>
              </a:rPr>
              <a:t> prostredie pre odborný rast (CERN: 1700 </a:t>
            </a:r>
            <a:r>
              <a:rPr lang="sk-SK" sz="2200" dirty="0" err="1" smtClean="0">
                <a:latin typeface="Calibri" panose="020F0502020204030204" pitchFamily="34" charset="0"/>
              </a:rPr>
              <a:t>PhD</a:t>
            </a:r>
            <a:r>
              <a:rPr lang="sk-SK" sz="2200" dirty="0" smtClean="0">
                <a:latin typeface="Calibri" panose="020F0502020204030204" pitchFamily="34" charset="0"/>
              </a:rPr>
              <a:t>/rok)</a:t>
            </a:r>
          </a:p>
          <a:p>
            <a:pPr marL="0" lvl="1">
              <a:defRPr/>
            </a:pPr>
            <a:r>
              <a:rPr lang="sk-SK" sz="2200" dirty="0">
                <a:effectLst>
                  <a:outerShdw blurRad="38100" dist="38100" dir="2700000" algn="tl">
                    <a:srgbClr val="000000">
                      <a:alpha val="43137"/>
                    </a:srgbClr>
                  </a:outerShdw>
                </a:effectLst>
                <a:latin typeface="Calibri" panose="020F0502020204030204" pitchFamily="34" charset="0"/>
              </a:rPr>
              <a:t> </a:t>
            </a:r>
            <a:r>
              <a:rPr lang="sk-SK" sz="2200" dirty="0" smtClean="0">
                <a:effectLst>
                  <a:outerShdw blurRad="38100" dist="38100" dir="2700000" algn="tl">
                    <a:srgbClr val="000000">
                      <a:alpha val="43137"/>
                    </a:srgbClr>
                  </a:outerShdw>
                </a:effectLst>
                <a:latin typeface="Calibri" panose="020F0502020204030204" pitchFamily="34" charset="0"/>
              </a:rPr>
              <a:t>     				...</a:t>
            </a:r>
            <a:endParaRPr lang="en-US" sz="2200" dirty="0">
              <a:solidFill>
                <a:schemeClr val="accent2"/>
              </a:solidFill>
              <a:latin typeface="Calibri" panose="020F0502020204030204" pitchFamily="34" charset="0"/>
            </a:endParaRPr>
          </a:p>
        </p:txBody>
      </p:sp>
      <p:sp>
        <p:nvSpPr>
          <p:cNvPr id="9"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anose="020F0502020204030204" pitchFamily="34" charset="0"/>
              </a:rPr>
              <a:pPr/>
              <a:t>18</a:t>
            </a:fld>
            <a:endParaRPr lang="en-CA" sz="1400" dirty="0" smtClean="0">
              <a:solidFill>
                <a:schemeClr val="bg1">
                  <a:lumMod val="50000"/>
                </a:schemeClr>
              </a:solidFill>
              <a:latin typeface="Calibri" panose="020F0502020204030204" pitchFamily="34" charset="0"/>
            </a:endParaRPr>
          </a:p>
        </p:txBody>
      </p:sp>
      <p:sp>
        <p:nvSpPr>
          <p:cNvPr id="10"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FEC3ADC7-7B37-4D6F-8672-9B489BC26E55}" type="datetime1">
              <a:rPr lang="en-CA" sz="1400" smtClean="0">
                <a:solidFill>
                  <a:schemeClr val="bg1">
                    <a:lumMod val="50000"/>
                  </a:schemeClr>
                </a:solidFill>
                <a:latin typeface="Calibri" panose="020F0502020204030204" pitchFamily="34" charset="0"/>
              </a:rPr>
              <a:t>2022-06-26</a:t>
            </a:fld>
            <a:endParaRPr lang="en-CA" sz="1400" dirty="0" smtClean="0">
              <a:solidFill>
                <a:schemeClr val="bg1">
                  <a:lumMod val="50000"/>
                </a:schemeClr>
              </a:solidFill>
              <a:latin typeface="Calibri" pitchFamily="34" charset="0"/>
            </a:endParaRPr>
          </a:p>
        </p:txBody>
      </p:sp>
      <p:sp>
        <p:nvSpPr>
          <p:cNvPr id="11"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anose="020F0502020204030204" pitchFamily="34" charset="0"/>
              </a:rPr>
              <a:t>Časticová fyzika a svet okolo nás, S. Tokár</a:t>
            </a:r>
          </a:p>
        </p:txBody>
      </p:sp>
    </p:spTree>
    <p:extLst>
      <p:ext uri="{BB962C8B-B14F-4D97-AF65-F5344CB8AC3E}">
        <p14:creationId xmlns:p14="http://schemas.microsoft.com/office/powerpoint/2010/main" val="61424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0" y="0"/>
            <a:ext cx="9144000" cy="762000"/>
          </a:xfrm>
        </p:spPr>
        <p:txBody>
          <a:bodyPr/>
          <a:lstStyle/>
          <a:p>
            <a:r>
              <a:rPr lang="sk-SK" dirty="0" smtClean="0">
                <a:latin typeface="Calibri" panose="020F0502020204030204" pitchFamily="34" charset="0"/>
              </a:rPr>
              <a:t>Štandardný model: Častice a sily prírody</a:t>
            </a:r>
          </a:p>
        </p:txBody>
      </p:sp>
      <p:sp>
        <p:nvSpPr>
          <p:cNvPr id="137222" name="AutoShape 6"/>
          <p:cNvSpPr>
            <a:spLocks noChangeArrowheads="1"/>
          </p:cNvSpPr>
          <p:nvPr/>
        </p:nvSpPr>
        <p:spPr bwMode="auto">
          <a:xfrm>
            <a:off x="-19200" y="5486400"/>
            <a:ext cx="3505200" cy="914400"/>
          </a:xfrm>
          <a:prstGeom prst="roundRect">
            <a:avLst>
              <a:gd name="adj" fmla="val 16667"/>
            </a:avLst>
          </a:prstGeom>
          <a:solidFill>
            <a:srgbClr val="CCECFF"/>
          </a:solidFill>
          <a:ln w="9525">
            <a:solidFill>
              <a:schemeClr val="tx1"/>
            </a:solidFill>
            <a:round/>
            <a:headEnd/>
            <a:tailEnd/>
          </a:ln>
        </p:spPr>
        <p:txBody>
          <a:bodyPr wrap="none" anchor="ctr"/>
          <a:lstStyle/>
          <a:p>
            <a:pPr algn="ctr"/>
            <a:r>
              <a:rPr lang="sk-SK" dirty="0">
                <a:solidFill>
                  <a:srgbClr val="006600"/>
                </a:solidFill>
                <a:latin typeface="Calibri" panose="020F0502020204030204" pitchFamily="34" charset="0"/>
              </a:rPr>
              <a:t>3. </a:t>
            </a:r>
            <a:r>
              <a:rPr lang="sk-SK" dirty="0" err="1">
                <a:solidFill>
                  <a:srgbClr val="006600"/>
                </a:solidFill>
                <a:latin typeface="Calibri" panose="020F0502020204030204" pitchFamily="34" charset="0"/>
              </a:rPr>
              <a:t>Higgsove</a:t>
            </a:r>
            <a:r>
              <a:rPr lang="sk-SK" dirty="0">
                <a:solidFill>
                  <a:srgbClr val="006600"/>
                </a:solidFill>
                <a:latin typeface="Calibri" panose="020F0502020204030204" pitchFamily="34" charset="0"/>
              </a:rPr>
              <a:t> častice </a:t>
            </a:r>
            <a:endParaRPr lang="sk-SK" dirty="0">
              <a:latin typeface="Calibri" panose="020F0502020204030204" pitchFamily="34" charset="0"/>
            </a:endParaRPr>
          </a:p>
          <a:p>
            <a:pPr algn="ctr"/>
            <a:r>
              <a:rPr lang="sk-SK" sz="2000" dirty="0">
                <a:latin typeface="Calibri" panose="020F0502020204030204" pitchFamily="34" charset="0"/>
              </a:rPr>
              <a:t>Vákuum </a:t>
            </a:r>
            <a:r>
              <a:rPr lang="sk-SK" sz="2000" dirty="0">
                <a:latin typeface="Calibri" panose="020F0502020204030204" pitchFamily="34" charset="0"/>
                <a:sym typeface="Symbol" pitchFamily="18" charset="2"/>
              </a:rPr>
              <a:t> </a:t>
            </a:r>
            <a:r>
              <a:rPr lang="sk-SK" sz="2000" dirty="0">
                <a:latin typeface="Calibri" panose="020F0502020204030204" pitchFamily="34" charset="0"/>
              </a:rPr>
              <a:t>Higgsov kondenzát</a:t>
            </a:r>
          </a:p>
        </p:txBody>
      </p:sp>
      <p:pic>
        <p:nvPicPr>
          <p:cNvPr id="137224" name="Picture 8" descr="C:\Documents and Settings\Stano Tokár\Dokumenty\Doc\Lectures\Seminar\R05\kvanta_si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52600"/>
            <a:ext cx="3876675" cy="38131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68463"/>
            <a:ext cx="4192588"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152400" y="762000"/>
            <a:ext cx="4419600" cy="1077913"/>
          </a:xfrm>
          <a:prstGeom prst="rect">
            <a:avLst/>
          </a:prstGeom>
          <a:solidFill>
            <a:srgbClr val="FAFA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sk-SK" dirty="0">
                <a:solidFill>
                  <a:srgbClr val="C00000"/>
                </a:solidFill>
                <a:latin typeface="Calibri" panose="020F0502020204030204" pitchFamily="34" charset="0"/>
              </a:rPr>
              <a:t>1. Fundamentálne fermióny  </a:t>
            </a:r>
          </a:p>
          <a:p>
            <a:r>
              <a:rPr lang="sk-SK" sz="2000" dirty="0">
                <a:solidFill>
                  <a:srgbClr val="006600"/>
                </a:solidFill>
                <a:latin typeface="Calibri" panose="020F0502020204030204" pitchFamily="34" charset="0"/>
              </a:rPr>
              <a:t>Štruktúry: nukleón, jadro, atóm...   </a:t>
            </a:r>
            <a:r>
              <a:rPr lang="sk-SK" sz="2000" dirty="0" smtClean="0">
                <a:solidFill>
                  <a:srgbClr val="0000FF"/>
                </a:solidFill>
                <a:latin typeface="Calibri" panose="020F0502020204030204" pitchFamily="34" charset="0"/>
              </a:rPr>
              <a:t>Protón </a:t>
            </a:r>
            <a:r>
              <a:rPr lang="sk-SK" sz="2000" dirty="0" smtClean="0">
                <a:solidFill>
                  <a:srgbClr val="0000FF"/>
                </a:solidFill>
                <a:latin typeface="Calibri" panose="020F0502020204030204" pitchFamily="34" charset="0"/>
                <a:sym typeface="Symbol" pitchFamily="18" charset="2"/>
              </a:rPr>
              <a:t> </a:t>
            </a:r>
            <a:r>
              <a:rPr lang="sk-SK" sz="2000" dirty="0" err="1" smtClean="0">
                <a:solidFill>
                  <a:srgbClr val="0000FF"/>
                </a:solidFill>
                <a:latin typeface="Calibri" panose="020F0502020204030204" pitchFamily="34" charset="0"/>
                <a:sym typeface="Symbol" pitchFamily="18" charset="2"/>
              </a:rPr>
              <a:t>uud</a:t>
            </a:r>
            <a:r>
              <a:rPr lang="sk-SK" sz="2000" dirty="0">
                <a:solidFill>
                  <a:srgbClr val="0000FF"/>
                </a:solidFill>
                <a:latin typeface="Calibri" panose="020F0502020204030204" pitchFamily="34" charset="0"/>
                <a:sym typeface="Symbol" pitchFamily="18" charset="2"/>
              </a:rPr>
              <a:t>, </a:t>
            </a:r>
            <a:r>
              <a:rPr lang="sk-SK" sz="2000" dirty="0" smtClean="0">
                <a:solidFill>
                  <a:srgbClr val="0000FF"/>
                </a:solidFill>
                <a:latin typeface="Calibri" panose="020F0502020204030204" pitchFamily="34" charset="0"/>
                <a:sym typeface="Symbol" pitchFamily="18" charset="2"/>
              </a:rPr>
              <a:t>neutrón  </a:t>
            </a:r>
            <a:r>
              <a:rPr lang="sk-SK" sz="2000" dirty="0" err="1" smtClean="0">
                <a:solidFill>
                  <a:srgbClr val="0000FF"/>
                </a:solidFill>
                <a:latin typeface="Calibri" panose="020F0502020204030204" pitchFamily="34" charset="0"/>
                <a:sym typeface="Symbol" pitchFamily="18" charset="2"/>
              </a:rPr>
              <a:t>udd</a:t>
            </a:r>
            <a:endParaRPr lang="sk-SK" sz="2000" dirty="0">
              <a:solidFill>
                <a:srgbClr val="0000FF"/>
              </a:solidFill>
              <a:latin typeface="Calibri" panose="020F0502020204030204" pitchFamily="34" charset="0"/>
            </a:endParaRPr>
          </a:p>
        </p:txBody>
      </p:sp>
      <p:sp>
        <p:nvSpPr>
          <p:cNvPr id="12" name="Text Box 4"/>
          <p:cNvSpPr txBox="1">
            <a:spLocks noChangeArrowheads="1"/>
          </p:cNvSpPr>
          <p:nvPr/>
        </p:nvSpPr>
        <p:spPr bwMode="auto">
          <a:xfrm>
            <a:off x="5029200" y="762000"/>
            <a:ext cx="3886200" cy="1077913"/>
          </a:xfrm>
          <a:prstGeom prst="rect">
            <a:avLst/>
          </a:prstGeom>
          <a:solidFill>
            <a:srgbClr val="FAFA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dirty="0">
                <a:solidFill>
                  <a:srgbClr val="003399"/>
                </a:solidFill>
                <a:latin typeface="Calibri" panose="020F0502020204030204" pitchFamily="34" charset="0"/>
              </a:rPr>
              <a:t>2. Intermediálne bozóny   </a:t>
            </a:r>
            <a:r>
              <a:rPr lang="sk-SK" dirty="0" smtClean="0">
                <a:solidFill>
                  <a:srgbClr val="003399"/>
                </a:solidFill>
                <a:latin typeface="Calibri" panose="020F0502020204030204" pitchFamily="34" charset="0"/>
              </a:rPr>
              <a:t>   </a:t>
            </a:r>
            <a:r>
              <a:rPr lang="sk-SK" sz="2000" dirty="0" smtClean="0">
                <a:solidFill>
                  <a:srgbClr val="006600"/>
                </a:solidFill>
                <a:latin typeface="Calibri" panose="020F0502020204030204" pitchFamily="34" charset="0"/>
              </a:rPr>
              <a:t>Sily </a:t>
            </a:r>
            <a:r>
              <a:rPr lang="sk-SK" sz="2000" dirty="0">
                <a:solidFill>
                  <a:srgbClr val="006600"/>
                </a:solidFill>
                <a:latin typeface="Calibri" panose="020F0502020204030204" pitchFamily="34" charset="0"/>
              </a:rPr>
              <a:t>sú sprostredkované výmennými časticami</a:t>
            </a:r>
          </a:p>
        </p:txBody>
      </p:sp>
      <p:sp>
        <p:nvSpPr>
          <p:cNvPr id="137223" name="AutoShape 7"/>
          <p:cNvSpPr>
            <a:spLocks noChangeArrowheads="1"/>
          </p:cNvSpPr>
          <p:nvPr/>
        </p:nvSpPr>
        <p:spPr bwMode="auto">
          <a:xfrm>
            <a:off x="3750571" y="5483801"/>
            <a:ext cx="1981200" cy="685800"/>
          </a:xfrm>
          <a:prstGeom prst="wedgeRoundRectCallout">
            <a:avLst>
              <a:gd name="adj1" fmla="val -66769"/>
              <a:gd name="adj2" fmla="val 37139"/>
              <a:gd name="adj3" fmla="val 16667"/>
            </a:avLst>
          </a:prstGeom>
          <a:solidFill>
            <a:srgbClr val="CCECFF"/>
          </a:solidFill>
          <a:ln w="9525">
            <a:solidFill>
              <a:schemeClr val="tx1"/>
            </a:solidFill>
            <a:miter lim="800000"/>
            <a:headEnd/>
            <a:tailEnd/>
          </a:ln>
        </p:spPr>
        <p:txBody>
          <a:bodyPr/>
          <a:lstStyle/>
          <a:p>
            <a:pPr algn="ctr"/>
            <a:r>
              <a:rPr lang="sk-SK" sz="1800" dirty="0">
                <a:solidFill>
                  <a:srgbClr val="FF0000"/>
                </a:solidFill>
                <a:latin typeface="Calibri" panose="020F0502020204030204" pitchFamily="34" charset="0"/>
              </a:rPr>
              <a:t>Objav: 4.07.12 ATLAS + CMS</a:t>
            </a:r>
          </a:p>
        </p:txBody>
      </p:sp>
      <p:sp>
        <p:nvSpPr>
          <p:cNvPr id="13" name="TextBox 12"/>
          <p:cNvSpPr txBox="1"/>
          <p:nvPr/>
        </p:nvSpPr>
        <p:spPr>
          <a:xfrm>
            <a:off x="5772308" y="5914466"/>
            <a:ext cx="3371692" cy="430887"/>
          </a:xfrm>
          <a:prstGeom prst="rect">
            <a:avLst/>
          </a:prstGeom>
          <a:solidFill>
            <a:schemeClr val="bg1">
              <a:lumMod val="95000"/>
            </a:schemeClr>
          </a:solidFill>
          <a:ln>
            <a:solidFill>
              <a:schemeClr val="bg1">
                <a:lumMod val="85000"/>
              </a:schemeClr>
            </a:solidFill>
          </a:ln>
        </p:spPr>
        <p:txBody>
          <a:bodyPr wrap="none">
            <a:spAutoFit/>
          </a:bodyPr>
          <a:lstStyle/>
          <a:p>
            <a:pPr>
              <a:defRPr/>
            </a:pPr>
            <a:r>
              <a:rPr lang="sk-SK" sz="2200" dirty="0">
                <a:solidFill>
                  <a:srgbClr val="0000FF"/>
                </a:solidFill>
                <a:latin typeface="Calibri" panose="020F0502020204030204" pitchFamily="34" charset="0"/>
              </a:rPr>
              <a:t>Načo sú 3 pokolenia častíc ?</a:t>
            </a:r>
            <a:endParaRPr lang="en-US" sz="2200" dirty="0">
              <a:solidFill>
                <a:srgbClr val="0000FF"/>
              </a:solidFill>
              <a:latin typeface="Calibri" panose="020F0502020204030204" pitchFamily="34" charset="0"/>
            </a:endParaRPr>
          </a:p>
        </p:txBody>
      </p:sp>
      <p:sp>
        <p:nvSpPr>
          <p:cNvPr id="14"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anose="020F0502020204030204" pitchFamily="34" charset="0"/>
              </a:rPr>
              <a:pPr/>
              <a:t>2</a:t>
            </a:fld>
            <a:endParaRPr lang="en-CA" sz="1400" dirty="0" smtClean="0">
              <a:solidFill>
                <a:schemeClr val="bg1">
                  <a:lumMod val="50000"/>
                </a:schemeClr>
              </a:solidFill>
              <a:latin typeface="Calibri" panose="020F0502020204030204" pitchFamily="34" charset="0"/>
            </a:endParaRPr>
          </a:p>
        </p:txBody>
      </p:sp>
      <p:sp>
        <p:nvSpPr>
          <p:cNvPr id="15"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DC1F9A76-BC8D-4DCF-B187-704931DE15CC}" type="datetime1">
              <a:rPr lang="en-CA" sz="1400" smtClean="0">
                <a:solidFill>
                  <a:schemeClr val="bg1">
                    <a:lumMod val="50000"/>
                  </a:schemeClr>
                </a:solidFill>
                <a:latin typeface="Calibri" panose="020F0502020204030204" pitchFamily="34" charset="0"/>
              </a:rPr>
              <a:t>2022-06-26</a:t>
            </a:fld>
            <a:endParaRPr lang="en-CA" sz="1400" dirty="0" smtClean="0">
              <a:solidFill>
                <a:schemeClr val="bg1">
                  <a:lumMod val="50000"/>
                </a:schemeClr>
              </a:solidFill>
              <a:latin typeface="Calibri" pitchFamily="34" charset="0"/>
            </a:endParaRPr>
          </a:p>
        </p:txBody>
      </p:sp>
      <p:sp>
        <p:nvSpPr>
          <p:cNvPr id="16"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anose="020F0502020204030204" pitchFamily="34" charset="0"/>
              </a:rPr>
              <a:t>Časticová fyzika a svet okolo nás, S. Tokár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37224"/>
                                        </p:tgtEl>
                                        <p:attrNameLst>
                                          <p:attrName>style.visibility</p:attrName>
                                        </p:attrNameLst>
                                      </p:cBhvr>
                                      <p:to>
                                        <p:strVal val="visible"/>
                                      </p:to>
                                    </p:set>
                                    <p:anim calcmode="lin" valueType="num">
                                      <p:cBhvr additive="base">
                                        <p:cTn id="12" dur="500" fill="hold"/>
                                        <p:tgtEl>
                                          <p:spTgt spid="137224"/>
                                        </p:tgtEl>
                                        <p:attrNameLst>
                                          <p:attrName>ppt_x</p:attrName>
                                        </p:attrNameLst>
                                      </p:cBhvr>
                                      <p:tavLst>
                                        <p:tav tm="0">
                                          <p:val>
                                            <p:strVal val="1+#ppt_w/2"/>
                                          </p:val>
                                        </p:tav>
                                        <p:tav tm="100000">
                                          <p:val>
                                            <p:strVal val="#ppt_x"/>
                                          </p:val>
                                        </p:tav>
                                      </p:tavLst>
                                    </p:anim>
                                    <p:anim calcmode="lin" valueType="num">
                                      <p:cBhvr additive="base">
                                        <p:cTn id="13" dur="500" fill="hold"/>
                                        <p:tgtEl>
                                          <p:spTgt spid="13722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7222"/>
                                        </p:tgtEl>
                                        <p:attrNameLst>
                                          <p:attrName>style.visibility</p:attrName>
                                        </p:attrNameLst>
                                      </p:cBhvr>
                                      <p:to>
                                        <p:strVal val="visible"/>
                                      </p:to>
                                    </p:set>
                                    <p:anim calcmode="lin" valueType="num">
                                      <p:cBhvr additive="base">
                                        <p:cTn id="18" dur="500" fill="hold"/>
                                        <p:tgtEl>
                                          <p:spTgt spid="137222"/>
                                        </p:tgtEl>
                                        <p:attrNameLst>
                                          <p:attrName>ppt_x</p:attrName>
                                        </p:attrNameLst>
                                      </p:cBhvr>
                                      <p:tavLst>
                                        <p:tav tm="0">
                                          <p:val>
                                            <p:strVal val="0-#ppt_w/2"/>
                                          </p:val>
                                        </p:tav>
                                        <p:tav tm="100000">
                                          <p:val>
                                            <p:strVal val="#ppt_x"/>
                                          </p:val>
                                        </p:tav>
                                      </p:tavLst>
                                    </p:anim>
                                    <p:anim calcmode="lin" valueType="num">
                                      <p:cBhvr additive="base">
                                        <p:cTn id="19" dur="500" fill="hold"/>
                                        <p:tgtEl>
                                          <p:spTgt spid="13722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37223"/>
                                        </p:tgtEl>
                                        <p:attrNameLst>
                                          <p:attrName>style.visibility</p:attrName>
                                        </p:attrNameLst>
                                      </p:cBhvr>
                                      <p:to>
                                        <p:strVal val="visible"/>
                                      </p:to>
                                    </p:set>
                                    <p:anim calcmode="lin" valueType="num">
                                      <p:cBhvr additive="base">
                                        <p:cTn id="28" dur="500" fill="hold"/>
                                        <p:tgtEl>
                                          <p:spTgt spid="137223"/>
                                        </p:tgtEl>
                                        <p:attrNameLst>
                                          <p:attrName>ppt_x</p:attrName>
                                        </p:attrNameLst>
                                      </p:cBhvr>
                                      <p:tavLst>
                                        <p:tav tm="0">
                                          <p:val>
                                            <p:strVal val="1+#ppt_w/2"/>
                                          </p:val>
                                        </p:tav>
                                        <p:tav tm="100000">
                                          <p:val>
                                            <p:strVal val="#ppt_x"/>
                                          </p:val>
                                        </p:tav>
                                      </p:tavLst>
                                    </p:anim>
                                    <p:anim calcmode="lin" valueType="num">
                                      <p:cBhvr additive="base">
                                        <p:cTn id="29" dur="500" fill="hold"/>
                                        <p:tgtEl>
                                          <p:spTgt spid="137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autoUpdateAnimBg="0"/>
      <p:bldP spid="12" grpId="0" animBg="1" autoUpdateAnimBg="0"/>
      <p:bldP spid="137223" grpId="0" animBg="1" autoUpdateAnimBg="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4"/>
          <p:cNvSpPr>
            <a:spLocks noGrp="1"/>
          </p:cNvSpPr>
          <p:nvPr>
            <p:ph type="dt" sz="quarter" idx="10"/>
          </p:nvPr>
        </p:nvSpPr>
        <p:spPr>
          <a:xfrm>
            <a:off x="457200" y="6524515"/>
            <a:ext cx="1905000" cy="303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6ED22019-2CCE-437A-AE2F-9746E0821594}" type="datetime1">
              <a:rPr lang="en-CA" altLang="en-US" sz="1400" smtClean="0">
                <a:solidFill>
                  <a:schemeClr val="bg1">
                    <a:lumMod val="50000"/>
                  </a:schemeClr>
                </a:solidFill>
                <a:latin typeface="Calibri" panose="020F0502020204030204" pitchFamily="34" charset="0"/>
              </a:rPr>
              <a:t>2022-06-26</a:t>
            </a:fld>
            <a:endParaRPr lang="en-CA" altLang="en-US" sz="1400" dirty="0" smtClean="0">
              <a:solidFill>
                <a:schemeClr val="bg1">
                  <a:lumMod val="50000"/>
                </a:schemeClr>
              </a:solidFill>
              <a:latin typeface="Calibri" panose="020F0502020204030204" pitchFamily="34" charset="0"/>
            </a:endParaRPr>
          </a:p>
        </p:txBody>
      </p:sp>
      <p:sp>
        <p:nvSpPr>
          <p:cNvPr id="7171" name="Footer Placeholder 5"/>
          <p:cNvSpPr>
            <a:spLocks noGrp="1"/>
          </p:cNvSpPr>
          <p:nvPr>
            <p:ph type="ftr" sz="quarter" idx="11"/>
          </p:nvPr>
        </p:nvSpPr>
        <p:spPr>
          <a:xfrm>
            <a:off x="3119422" y="6732733"/>
            <a:ext cx="3592512" cy="309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pt-BR" altLang="en-US" sz="1400" dirty="0" smtClean="0">
                <a:solidFill>
                  <a:schemeClr val="bg1">
                    <a:lumMod val="50000"/>
                  </a:schemeClr>
                </a:solidFill>
                <a:latin typeface="Calibri" panose="020F0502020204030204" pitchFamily="34" charset="0"/>
              </a:rPr>
              <a:t>Časticová fyzika a svet okolo nás, S. Tokár</a:t>
            </a:r>
            <a:endParaRPr lang="en-CA" altLang="en-US" sz="1400" dirty="0" smtClean="0">
              <a:solidFill>
                <a:schemeClr val="bg1">
                  <a:lumMod val="50000"/>
                </a:schemeClr>
              </a:solidFill>
              <a:latin typeface="Calibri" panose="020F0502020204030204" pitchFamily="34" charset="0"/>
            </a:endParaRPr>
          </a:p>
        </p:txBody>
      </p:sp>
      <p:sp>
        <p:nvSpPr>
          <p:cNvPr id="7172" name="Slide Number Placeholder 6"/>
          <p:cNvSpPr>
            <a:spLocks noGrp="1"/>
          </p:cNvSpPr>
          <p:nvPr>
            <p:ph type="sldNum" sz="quarter" idx="12"/>
          </p:nvPr>
        </p:nvSpPr>
        <p:spPr>
          <a:xfrm>
            <a:off x="6469063" y="6533117"/>
            <a:ext cx="1905000" cy="285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FF36B38-7586-478B-925D-052EC5D6CA2F}" type="slidenum">
              <a:rPr lang="en-CA" altLang="en-US" sz="1400" smtClean="0">
                <a:solidFill>
                  <a:schemeClr val="bg1">
                    <a:lumMod val="50000"/>
                  </a:schemeClr>
                </a:solidFill>
                <a:latin typeface="Calibri" panose="020F0502020204030204" pitchFamily="34" charset="0"/>
              </a:rPr>
              <a:pPr/>
              <a:t>3</a:t>
            </a:fld>
            <a:endParaRPr lang="en-CA" altLang="en-US" sz="1400" dirty="0" smtClean="0">
              <a:solidFill>
                <a:schemeClr val="bg1">
                  <a:lumMod val="50000"/>
                </a:schemeClr>
              </a:solidFill>
              <a:latin typeface="Calibri" panose="020F0502020204030204" pitchFamily="34" charset="0"/>
            </a:endParaRPr>
          </a:p>
        </p:txBody>
      </p:sp>
      <p:sp>
        <p:nvSpPr>
          <p:cNvPr id="7173" name="Rectangle 2"/>
          <p:cNvSpPr>
            <a:spLocks noGrp="1" noChangeArrowheads="1"/>
          </p:cNvSpPr>
          <p:nvPr>
            <p:ph type="title"/>
          </p:nvPr>
        </p:nvSpPr>
        <p:spPr>
          <a:xfrm>
            <a:off x="0" y="0"/>
            <a:ext cx="9144000" cy="838200"/>
          </a:xfrm>
        </p:spPr>
        <p:txBody>
          <a:bodyPr/>
          <a:lstStyle/>
          <a:p>
            <a:r>
              <a:rPr lang="en-US" altLang="en-US" dirty="0" smtClean="0">
                <a:latin typeface="Calibri" panose="020F0502020204030204" pitchFamily="34" charset="0"/>
              </a:rPr>
              <a:t>ATLAS </a:t>
            </a:r>
            <a:r>
              <a:rPr lang="sk-SK" altLang="en-US" dirty="0" smtClean="0">
                <a:latin typeface="Calibri" panose="020F0502020204030204" pitchFamily="34" charset="0"/>
              </a:rPr>
              <a:t>detektor</a:t>
            </a:r>
            <a:endParaRPr lang="en-US" altLang="en-US" dirty="0" smtClean="0">
              <a:latin typeface="Calibri" panose="020F0502020204030204" pitchFamily="34" charset="0"/>
            </a:endParaRPr>
          </a:p>
        </p:txBody>
      </p:sp>
      <p:pic>
        <p:nvPicPr>
          <p:cNvPr id="7175" name="Picture 4" descr="ATLAS_detector"/>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381000" y="1219200"/>
            <a:ext cx="4343400" cy="4114800"/>
          </a:xfrm>
          <a:noFill/>
          <a:ln>
            <a:solidFill>
              <a:schemeClr val="bg1">
                <a:lumMod val="85000"/>
              </a:schemeClr>
            </a:solidFill>
          </a:ln>
          <a:extLst>
            <a:ext uri="{909E8E84-426E-40DD-AFC4-6F175D3DCCD1}">
              <a14:hiddenFill xmlns:a14="http://schemas.microsoft.com/office/drawing/2010/main">
                <a:solidFill>
                  <a:srgbClr val="FAFAD6"/>
                </a:solidFill>
              </a14:hiddenFill>
            </a:ext>
          </a:extLst>
        </p:spPr>
      </p:pic>
      <p:sp>
        <p:nvSpPr>
          <p:cNvPr id="5134" name="Text Box 10"/>
          <p:cNvSpPr txBox="1">
            <a:spLocks noChangeArrowheads="1"/>
          </p:cNvSpPr>
          <p:nvPr/>
        </p:nvSpPr>
        <p:spPr bwMode="auto">
          <a:xfrm>
            <a:off x="634631" y="5368427"/>
            <a:ext cx="2750112" cy="1323439"/>
          </a:xfrm>
          <a:prstGeom prst="rect">
            <a:avLst/>
          </a:prstGeom>
          <a:solidFill>
            <a:schemeClr val="accent5">
              <a:lumMod val="20000"/>
              <a:lumOff val="80000"/>
            </a:schemeClr>
          </a:solidFill>
          <a:ln w="9525">
            <a:solidFill>
              <a:schemeClr val="bg1">
                <a:lumMod val="85000"/>
              </a:schemeClr>
            </a:solidFill>
            <a:miter lim="800000"/>
            <a:headEnd/>
            <a:tailEnd/>
          </a:ln>
        </p:spPr>
        <p:txBody>
          <a:bodyPr wrap="none">
            <a:spAutoFit/>
          </a:bodyPr>
          <a:lstStyle/>
          <a:p>
            <a:pPr eaLnBrk="1" hangingPunct="1">
              <a:defRPr/>
            </a:pPr>
            <a:r>
              <a:rPr lang="en-US" sz="2000" dirty="0" smtClean="0">
                <a:latin typeface="Calibri" panose="020F0502020204030204" pitchFamily="34" charset="0"/>
              </a:rPr>
              <a:t>R</a:t>
            </a:r>
            <a:r>
              <a:rPr lang="en-US" sz="2000" dirty="0">
                <a:latin typeface="Calibri" panose="020F0502020204030204" pitchFamily="34" charset="0"/>
              </a:rPr>
              <a:t>.</a:t>
            </a:r>
            <a:r>
              <a:rPr lang="sk-SK" sz="2000" dirty="0">
                <a:latin typeface="Calibri" panose="020F0502020204030204" pitchFamily="34" charset="0"/>
              </a:rPr>
              <a:t> 20</a:t>
            </a:r>
            <a:r>
              <a:rPr lang="en-US" sz="2000" dirty="0">
                <a:latin typeface="Calibri" panose="020F0502020204030204" pitchFamily="34" charset="0"/>
              </a:rPr>
              <a:t>1</a:t>
            </a:r>
            <a:r>
              <a:rPr lang="sk-SK" sz="2000" dirty="0">
                <a:latin typeface="Calibri" panose="020F0502020204030204" pitchFamily="34" charset="0"/>
              </a:rPr>
              <a:t>0</a:t>
            </a:r>
            <a:r>
              <a:rPr lang="en-US" sz="2000" dirty="0">
                <a:latin typeface="Calibri" panose="020F0502020204030204" pitchFamily="34" charset="0"/>
              </a:rPr>
              <a:t>: </a:t>
            </a:r>
            <a:r>
              <a:rPr lang="en-US" sz="2000" dirty="0">
                <a:solidFill>
                  <a:srgbClr val="1F6F03"/>
                </a:solidFill>
                <a:latin typeface="Calibri" panose="020F0502020204030204" pitchFamily="34" charset="0"/>
              </a:rPr>
              <a:t>3.5</a:t>
            </a:r>
            <a:r>
              <a:rPr lang="sk-SK" sz="2000" dirty="0">
                <a:solidFill>
                  <a:srgbClr val="1F6F03"/>
                </a:solidFill>
                <a:latin typeface="Calibri" panose="020F0502020204030204" pitchFamily="34" charset="0"/>
              </a:rPr>
              <a:t>T</a:t>
            </a:r>
            <a:r>
              <a:rPr lang="en-US" sz="2000" dirty="0" smtClean="0">
                <a:solidFill>
                  <a:srgbClr val="1F6F03"/>
                </a:solidFill>
                <a:latin typeface="Calibri" panose="020F0502020204030204" pitchFamily="34" charset="0"/>
              </a:rPr>
              <a:t>eV</a:t>
            </a:r>
            <a:r>
              <a:rPr lang="sk-SK" sz="2000" dirty="0" smtClean="0">
                <a:solidFill>
                  <a:srgbClr val="1F6F03"/>
                </a:solidFill>
                <a:latin typeface="Calibri" panose="020F0502020204030204" pitchFamily="34" charset="0"/>
              </a:rPr>
              <a:t> </a:t>
            </a:r>
            <a:r>
              <a:rPr lang="sk-SK" sz="2000" b="1" dirty="0" smtClean="0">
                <a:solidFill>
                  <a:srgbClr val="008000"/>
                </a:solidFill>
                <a:latin typeface="Calibri" panose="020F0502020204030204" pitchFamily="34" charset="0"/>
                <a:sym typeface="Symbol" pitchFamily="18" charset="2"/>
              </a:rPr>
              <a:t> </a:t>
            </a:r>
            <a:r>
              <a:rPr lang="en-US" sz="2000" dirty="0" smtClean="0">
                <a:solidFill>
                  <a:srgbClr val="008000"/>
                </a:solidFill>
                <a:latin typeface="Calibri" panose="020F0502020204030204" pitchFamily="34" charset="0"/>
                <a:sym typeface="Symbol" pitchFamily="18" charset="2"/>
              </a:rPr>
              <a:t>3.5</a:t>
            </a:r>
            <a:r>
              <a:rPr lang="sk-SK" sz="2000" dirty="0">
                <a:solidFill>
                  <a:srgbClr val="008000"/>
                </a:solidFill>
                <a:latin typeface="Calibri" panose="020F0502020204030204" pitchFamily="34" charset="0"/>
                <a:sym typeface="Symbol" pitchFamily="18" charset="2"/>
              </a:rPr>
              <a:t>TeV</a:t>
            </a:r>
            <a:endParaRPr lang="en-US" sz="2000" dirty="0">
              <a:solidFill>
                <a:srgbClr val="008000"/>
              </a:solidFill>
              <a:latin typeface="Calibri" panose="020F0502020204030204" pitchFamily="34" charset="0"/>
              <a:sym typeface="Symbol" pitchFamily="18" charset="2"/>
            </a:endParaRPr>
          </a:p>
          <a:p>
            <a:pPr eaLnBrk="1" hangingPunct="1">
              <a:defRPr/>
            </a:pPr>
            <a:r>
              <a:rPr lang="en-US" sz="2000" dirty="0">
                <a:latin typeface="Calibri" panose="020F0502020204030204" pitchFamily="34" charset="0"/>
              </a:rPr>
              <a:t>R.</a:t>
            </a:r>
            <a:r>
              <a:rPr lang="sk-SK" sz="2000" dirty="0">
                <a:latin typeface="Calibri" panose="020F0502020204030204" pitchFamily="34" charset="0"/>
              </a:rPr>
              <a:t> 20</a:t>
            </a:r>
            <a:r>
              <a:rPr lang="en-US" sz="2000" dirty="0">
                <a:latin typeface="Calibri" panose="020F0502020204030204" pitchFamily="34" charset="0"/>
              </a:rPr>
              <a:t>12: </a:t>
            </a:r>
            <a:r>
              <a:rPr lang="sk-SK" sz="2000" dirty="0" smtClean="0">
                <a:latin typeface="Calibri" panose="020F0502020204030204" pitchFamily="34" charset="0"/>
              </a:rPr>
              <a:t>   </a:t>
            </a:r>
            <a:r>
              <a:rPr lang="en-US" sz="2000" dirty="0" smtClean="0">
                <a:solidFill>
                  <a:srgbClr val="0000FF"/>
                </a:solidFill>
                <a:latin typeface="Calibri" panose="020F0502020204030204" pitchFamily="34" charset="0"/>
              </a:rPr>
              <a:t>4</a:t>
            </a:r>
            <a:r>
              <a:rPr lang="sk-SK" sz="2000" dirty="0">
                <a:solidFill>
                  <a:srgbClr val="0000FF"/>
                </a:solidFill>
                <a:latin typeface="Calibri" panose="020F0502020204030204" pitchFamily="34" charset="0"/>
              </a:rPr>
              <a:t>T</a:t>
            </a:r>
            <a:r>
              <a:rPr lang="en-US" sz="2000" dirty="0" err="1">
                <a:solidFill>
                  <a:srgbClr val="0000FF"/>
                </a:solidFill>
                <a:latin typeface="Calibri" panose="020F0502020204030204" pitchFamily="34" charset="0"/>
              </a:rPr>
              <a:t>eV</a:t>
            </a:r>
            <a:r>
              <a:rPr lang="sk-SK" sz="2000" b="1" dirty="0">
                <a:solidFill>
                  <a:srgbClr val="0000FF"/>
                </a:solidFill>
                <a:latin typeface="Calibri" panose="020F0502020204030204" pitchFamily="34" charset="0"/>
                <a:sym typeface="Symbol" pitchFamily="18" charset="2"/>
              </a:rPr>
              <a:t> </a:t>
            </a:r>
            <a:r>
              <a:rPr lang="en-US" sz="2000" dirty="0">
                <a:solidFill>
                  <a:srgbClr val="0000FF"/>
                </a:solidFill>
                <a:latin typeface="Calibri" panose="020F0502020204030204" pitchFamily="34" charset="0"/>
                <a:sym typeface="Symbol" pitchFamily="18" charset="2"/>
              </a:rPr>
              <a:t> 4</a:t>
            </a:r>
            <a:r>
              <a:rPr lang="sk-SK" sz="2000" dirty="0" err="1" smtClean="0">
                <a:solidFill>
                  <a:srgbClr val="0000FF"/>
                </a:solidFill>
                <a:latin typeface="Calibri" panose="020F0502020204030204" pitchFamily="34" charset="0"/>
                <a:sym typeface="Symbol" pitchFamily="18" charset="2"/>
              </a:rPr>
              <a:t>TeV</a:t>
            </a:r>
            <a:endParaRPr lang="sk-SK" sz="2000" dirty="0" smtClean="0">
              <a:solidFill>
                <a:srgbClr val="0000FF"/>
              </a:solidFill>
              <a:latin typeface="Calibri" panose="020F0502020204030204" pitchFamily="34" charset="0"/>
              <a:sym typeface="Symbol" pitchFamily="18" charset="2"/>
            </a:endParaRPr>
          </a:p>
          <a:p>
            <a:pPr eaLnBrk="1" hangingPunct="1">
              <a:defRPr/>
            </a:pPr>
            <a:r>
              <a:rPr lang="en-US" sz="2000" dirty="0" smtClean="0">
                <a:latin typeface="Calibri" panose="020F0502020204030204" pitchFamily="34" charset="0"/>
              </a:rPr>
              <a:t>R</a:t>
            </a:r>
            <a:r>
              <a:rPr lang="en-US" sz="2000" dirty="0">
                <a:latin typeface="Calibri" panose="020F0502020204030204" pitchFamily="34" charset="0"/>
              </a:rPr>
              <a:t>.</a:t>
            </a:r>
            <a:r>
              <a:rPr lang="sk-SK" sz="2000" dirty="0">
                <a:latin typeface="Calibri" panose="020F0502020204030204" pitchFamily="34" charset="0"/>
              </a:rPr>
              <a:t> 20</a:t>
            </a:r>
            <a:r>
              <a:rPr lang="en-US" sz="2000" dirty="0" smtClean="0">
                <a:latin typeface="Calibri" panose="020F0502020204030204" pitchFamily="34" charset="0"/>
              </a:rPr>
              <a:t>1</a:t>
            </a:r>
            <a:r>
              <a:rPr lang="sk-SK" sz="2000" dirty="0" smtClean="0">
                <a:latin typeface="Calibri" panose="020F0502020204030204" pitchFamily="34" charset="0"/>
              </a:rPr>
              <a:t>5</a:t>
            </a:r>
            <a:r>
              <a:rPr lang="en-US" sz="2000" dirty="0" smtClean="0">
                <a:latin typeface="Calibri" panose="020F0502020204030204" pitchFamily="34" charset="0"/>
              </a:rPr>
              <a:t>: </a:t>
            </a:r>
            <a:r>
              <a:rPr lang="sk-SK" sz="2000" dirty="0" smtClean="0">
                <a:solidFill>
                  <a:srgbClr val="0000FF"/>
                </a:solidFill>
                <a:latin typeface="Calibri" panose="020F0502020204030204" pitchFamily="34" charset="0"/>
              </a:rPr>
              <a:t>6.5T</a:t>
            </a:r>
            <a:r>
              <a:rPr lang="en-US" sz="2000" dirty="0">
                <a:solidFill>
                  <a:srgbClr val="0000FF"/>
                </a:solidFill>
                <a:latin typeface="Calibri" panose="020F0502020204030204" pitchFamily="34" charset="0"/>
              </a:rPr>
              <a:t>eV</a:t>
            </a:r>
            <a:r>
              <a:rPr lang="sk-SK" sz="2000" b="1" dirty="0">
                <a:solidFill>
                  <a:srgbClr val="0000FF"/>
                </a:solidFill>
                <a:latin typeface="Calibri" panose="020F0502020204030204" pitchFamily="34" charset="0"/>
                <a:sym typeface="Symbol" pitchFamily="18" charset="2"/>
              </a:rPr>
              <a:t> </a:t>
            </a:r>
            <a:r>
              <a:rPr lang="sk-SK" sz="2000" b="1" dirty="0" smtClean="0">
                <a:solidFill>
                  <a:srgbClr val="0000FF"/>
                </a:solidFill>
                <a:latin typeface="Calibri" panose="020F0502020204030204" pitchFamily="34" charset="0"/>
                <a:sym typeface="Symbol" pitchFamily="18" charset="2"/>
              </a:rPr>
              <a:t></a:t>
            </a:r>
            <a:r>
              <a:rPr lang="en-US" sz="2000" dirty="0" smtClean="0">
                <a:solidFill>
                  <a:srgbClr val="0000FF"/>
                </a:solidFill>
                <a:latin typeface="Calibri" panose="020F0502020204030204" pitchFamily="34" charset="0"/>
                <a:sym typeface="Symbol" pitchFamily="18" charset="2"/>
              </a:rPr>
              <a:t> </a:t>
            </a:r>
            <a:r>
              <a:rPr lang="sk-SK" sz="2000" dirty="0" smtClean="0">
                <a:solidFill>
                  <a:srgbClr val="0000FF"/>
                </a:solidFill>
                <a:latin typeface="Calibri" panose="020F0502020204030204" pitchFamily="34" charset="0"/>
                <a:sym typeface="Symbol" pitchFamily="18" charset="2"/>
              </a:rPr>
              <a:t>6.5TeV</a:t>
            </a:r>
            <a:endParaRPr lang="en-US" sz="2000" dirty="0" smtClean="0">
              <a:solidFill>
                <a:srgbClr val="0000FF"/>
              </a:solidFill>
              <a:latin typeface="Calibri" panose="020F0502020204030204" pitchFamily="34" charset="0"/>
              <a:sym typeface="Symbol" pitchFamily="18" charset="2"/>
            </a:endParaRPr>
          </a:p>
          <a:p>
            <a:pPr eaLnBrk="1" hangingPunct="1">
              <a:defRPr/>
            </a:pPr>
            <a:r>
              <a:rPr lang="en-US" sz="2000" dirty="0" smtClean="0">
                <a:latin typeface="Calibri" panose="020F0502020204030204" pitchFamily="34" charset="0"/>
                <a:sym typeface="Symbol" pitchFamily="18" charset="2"/>
              </a:rPr>
              <a:t>R. 2022: </a:t>
            </a:r>
            <a:r>
              <a:rPr lang="en-US" sz="2000" dirty="0" smtClean="0">
                <a:solidFill>
                  <a:srgbClr val="C00000"/>
                </a:solidFill>
                <a:latin typeface="Calibri" panose="020F0502020204030204" pitchFamily="34" charset="0"/>
                <a:sym typeface="Symbol" pitchFamily="18" charset="2"/>
              </a:rPr>
              <a:t>6.8TeV  6.8TeV</a:t>
            </a:r>
            <a:endParaRPr lang="en-US" sz="2000" dirty="0">
              <a:solidFill>
                <a:srgbClr val="C00000"/>
              </a:solidFill>
              <a:latin typeface="Calibri" panose="020F0502020204030204" pitchFamily="34" charset="0"/>
              <a:sym typeface="Symbol" pitchFamily="18" charset="2"/>
            </a:endParaRPr>
          </a:p>
        </p:txBody>
      </p:sp>
      <p:sp>
        <p:nvSpPr>
          <p:cNvPr id="7182" name="Text Box 11"/>
          <p:cNvSpPr txBox="1">
            <a:spLocks noChangeArrowheads="1"/>
          </p:cNvSpPr>
          <p:nvPr/>
        </p:nvSpPr>
        <p:spPr bwMode="auto">
          <a:xfrm>
            <a:off x="228600" y="838200"/>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sk-SK" altLang="en-US" sz="2000" dirty="0">
                <a:solidFill>
                  <a:srgbClr val="0000FF"/>
                </a:solidFill>
                <a:latin typeface="Calibri" panose="020F0502020204030204" pitchFamily="34" charset="0"/>
              </a:rPr>
              <a:t>Mnoho-účelový</a:t>
            </a:r>
            <a:r>
              <a:rPr lang="en-US" altLang="en-US" sz="2000" dirty="0">
                <a:solidFill>
                  <a:srgbClr val="0000FF"/>
                </a:solidFill>
                <a:latin typeface="Calibri" panose="020F0502020204030204" pitchFamily="34" charset="0"/>
              </a:rPr>
              <a:t> </a:t>
            </a:r>
            <a:r>
              <a:rPr lang="sk-SK" altLang="en-US" sz="2000" dirty="0">
                <a:solidFill>
                  <a:srgbClr val="0000FF"/>
                </a:solidFill>
                <a:latin typeface="Calibri" panose="020F0502020204030204" pitchFamily="34" charset="0"/>
              </a:rPr>
              <a:t>časticový</a:t>
            </a:r>
            <a:r>
              <a:rPr lang="en-US" altLang="en-US" sz="2000" dirty="0">
                <a:solidFill>
                  <a:srgbClr val="0000FF"/>
                </a:solidFill>
                <a:latin typeface="Calibri" panose="020F0502020204030204" pitchFamily="34" charset="0"/>
              </a:rPr>
              <a:t> detector (</a:t>
            </a:r>
            <a:r>
              <a:rPr lang="sk-SK" altLang="en-US" sz="2000" dirty="0">
                <a:solidFill>
                  <a:srgbClr val="0000FF"/>
                </a:solidFill>
                <a:latin typeface="Calibri" panose="020F0502020204030204" pitchFamily="34" charset="0"/>
              </a:rPr>
              <a:t>pokrytie do</a:t>
            </a:r>
            <a:r>
              <a:rPr lang="en-US" altLang="en-US" sz="2000" dirty="0">
                <a:solidFill>
                  <a:srgbClr val="0000FF"/>
                </a:solidFill>
                <a:latin typeface="Calibri" panose="020F0502020204030204" pitchFamily="34" charset="0"/>
              </a:rPr>
              <a:t> |</a:t>
            </a:r>
            <a:r>
              <a:rPr lang="en-US" altLang="en-US" sz="2000" b="1" dirty="0">
                <a:solidFill>
                  <a:srgbClr val="0000FF"/>
                </a:solidFill>
                <a:latin typeface="Calibri" panose="020F0502020204030204" pitchFamily="34" charset="0"/>
                <a:sym typeface="Symbol" pitchFamily="18" charset="2"/>
              </a:rPr>
              <a:t></a:t>
            </a:r>
            <a:r>
              <a:rPr lang="en-US" altLang="en-US" sz="2000" dirty="0">
                <a:solidFill>
                  <a:srgbClr val="0000FF"/>
                </a:solidFill>
                <a:latin typeface="Calibri" panose="020F0502020204030204" pitchFamily="34" charset="0"/>
              </a:rPr>
              <a:t>|=5, L=10</a:t>
            </a:r>
            <a:r>
              <a:rPr lang="en-US" altLang="en-US" sz="2000" baseline="30000" dirty="0">
                <a:solidFill>
                  <a:srgbClr val="0000FF"/>
                </a:solidFill>
                <a:latin typeface="Calibri" panose="020F0502020204030204" pitchFamily="34" charset="0"/>
              </a:rPr>
              <a:t>34 </a:t>
            </a:r>
            <a:r>
              <a:rPr lang="en-US" altLang="en-US" sz="2000" dirty="0">
                <a:solidFill>
                  <a:srgbClr val="0000FF"/>
                </a:solidFill>
                <a:latin typeface="Calibri" panose="020F0502020204030204" pitchFamily="34" charset="0"/>
              </a:rPr>
              <a:t>cm</a:t>
            </a:r>
            <a:r>
              <a:rPr lang="en-US" altLang="en-US" sz="2000" baseline="30000" dirty="0">
                <a:solidFill>
                  <a:srgbClr val="0000FF"/>
                </a:solidFill>
                <a:latin typeface="Calibri" panose="020F0502020204030204" pitchFamily="34" charset="0"/>
              </a:rPr>
              <a:t>-2</a:t>
            </a:r>
            <a:r>
              <a:rPr lang="en-US" altLang="en-US" sz="2000" dirty="0">
                <a:solidFill>
                  <a:srgbClr val="0000FF"/>
                </a:solidFill>
                <a:latin typeface="Calibri" panose="020F0502020204030204" pitchFamily="34" charset="0"/>
              </a:rPr>
              <a:t>s</a:t>
            </a:r>
            <a:r>
              <a:rPr lang="en-US" altLang="en-US" sz="2000" baseline="30000" dirty="0">
                <a:solidFill>
                  <a:srgbClr val="0000FF"/>
                </a:solidFill>
                <a:latin typeface="Calibri" panose="020F0502020204030204" pitchFamily="34" charset="0"/>
              </a:rPr>
              <a:t>-1</a:t>
            </a:r>
            <a:r>
              <a:rPr lang="en-US" altLang="en-US" sz="2000" dirty="0">
                <a:solidFill>
                  <a:srgbClr val="0000FF"/>
                </a:solidFill>
                <a:latin typeface="Calibri" panose="020F0502020204030204" pitchFamily="34" charset="0"/>
              </a:rPr>
              <a:t>)</a:t>
            </a:r>
          </a:p>
        </p:txBody>
      </p:sp>
      <p:sp>
        <p:nvSpPr>
          <p:cNvPr id="7183" name="Text Box 12"/>
          <p:cNvSpPr txBox="1">
            <a:spLocks noChangeArrowheads="1"/>
          </p:cNvSpPr>
          <p:nvPr/>
        </p:nvSpPr>
        <p:spPr bwMode="auto">
          <a:xfrm>
            <a:off x="3036888" y="1249363"/>
            <a:ext cx="1665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sz="2000" dirty="0" err="1">
                <a:solidFill>
                  <a:srgbClr val="008000"/>
                </a:solidFill>
                <a:latin typeface="Calibri" panose="020F0502020204030204" pitchFamily="34" charset="0"/>
              </a:rPr>
              <a:t>pp</a:t>
            </a:r>
            <a:r>
              <a:rPr lang="sk-SK" altLang="en-US" sz="2000" dirty="0">
                <a:solidFill>
                  <a:srgbClr val="008000"/>
                </a:solidFill>
                <a:latin typeface="Calibri" panose="020F0502020204030204" pitchFamily="34" charset="0"/>
              </a:rPr>
              <a:t> 7TeV</a:t>
            </a:r>
            <a:r>
              <a:rPr lang="sk-SK" altLang="en-US" sz="2000" b="1" dirty="0">
                <a:solidFill>
                  <a:srgbClr val="008000"/>
                </a:solidFill>
                <a:latin typeface="Calibri" panose="020F0502020204030204" pitchFamily="34" charset="0"/>
                <a:sym typeface="Symbol" pitchFamily="18" charset="2"/>
              </a:rPr>
              <a:t></a:t>
            </a:r>
            <a:r>
              <a:rPr lang="sk-SK" altLang="en-US" sz="2000" dirty="0">
                <a:solidFill>
                  <a:srgbClr val="008000"/>
                </a:solidFill>
                <a:latin typeface="Calibri" panose="020F0502020204030204" pitchFamily="34" charset="0"/>
                <a:sym typeface="Symbol" pitchFamily="18" charset="2"/>
              </a:rPr>
              <a:t>7TeV</a:t>
            </a:r>
          </a:p>
        </p:txBody>
      </p:sp>
      <p:sp>
        <p:nvSpPr>
          <p:cNvPr id="17" name="Text Box 10"/>
          <p:cNvSpPr txBox="1">
            <a:spLocks noChangeArrowheads="1"/>
          </p:cNvSpPr>
          <p:nvPr/>
        </p:nvSpPr>
        <p:spPr bwMode="auto">
          <a:xfrm>
            <a:off x="1642229" y="5025643"/>
            <a:ext cx="2766976" cy="338554"/>
          </a:xfrm>
          <a:prstGeom prst="rect">
            <a:avLst/>
          </a:prstGeom>
          <a:solidFill>
            <a:schemeClr val="accent5">
              <a:lumMod val="20000"/>
              <a:lumOff val="80000"/>
            </a:schemeClr>
          </a:solidFill>
          <a:ln w="9525">
            <a:solidFill>
              <a:schemeClr val="bg1">
                <a:lumMod val="85000"/>
              </a:schemeClr>
            </a:solidFill>
            <a:miter lim="800000"/>
            <a:headEnd/>
            <a:tailEnd/>
          </a:ln>
        </p:spPr>
        <p:txBody>
          <a:bodyPr wrap="none">
            <a:spAutoFit/>
          </a:bodyPr>
          <a:lstStyle/>
          <a:p>
            <a:pPr eaLnBrk="1" hangingPunct="1">
              <a:defRPr/>
            </a:pPr>
            <a:r>
              <a:rPr lang="en-US" sz="1600" dirty="0">
                <a:solidFill>
                  <a:srgbClr val="0000CC"/>
                </a:solidFill>
                <a:latin typeface="Calibri" panose="020F0502020204030204" pitchFamily="34" charset="0"/>
              </a:rPr>
              <a:t>2T Solenoid + 3 air core </a:t>
            </a:r>
            <a:r>
              <a:rPr lang="en-US" sz="1600" dirty="0" err="1" smtClean="0">
                <a:solidFill>
                  <a:srgbClr val="0000CC"/>
                </a:solidFill>
                <a:latin typeface="Calibri" panose="020F0502020204030204" pitchFamily="34" charset="0"/>
              </a:rPr>
              <a:t>toroids</a:t>
            </a:r>
            <a:endParaRPr lang="en-US" sz="1600" dirty="0">
              <a:solidFill>
                <a:srgbClr val="0000CC"/>
              </a:solidFill>
              <a:latin typeface="Calibri" panose="020F0502020204030204" pitchFamily="34" charset="0"/>
            </a:endParaRPr>
          </a:p>
        </p:txBody>
      </p:sp>
      <p:sp>
        <p:nvSpPr>
          <p:cNvPr id="19" name="Text Box 11"/>
          <p:cNvSpPr txBox="1">
            <a:spLocks noChangeArrowheads="1"/>
          </p:cNvSpPr>
          <p:nvPr/>
        </p:nvSpPr>
        <p:spPr bwMode="auto">
          <a:xfrm>
            <a:off x="4915678" y="1309156"/>
            <a:ext cx="428646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sk-SK" altLang="en-US" sz="2200" dirty="0" smtClean="0">
                <a:solidFill>
                  <a:srgbClr val="FF0000"/>
                </a:solidFill>
                <a:latin typeface="Calibri" panose="020F0502020204030204" pitchFamily="34" charset="0"/>
              </a:rPr>
              <a:t>Hmotnosť</a:t>
            </a:r>
            <a:r>
              <a:rPr lang="sk-SK" altLang="en-US" sz="2200" dirty="0" smtClean="0">
                <a:solidFill>
                  <a:schemeClr val="accent2"/>
                </a:solidFill>
                <a:latin typeface="Calibri" panose="020F0502020204030204" pitchFamily="34" charset="0"/>
              </a:rPr>
              <a:t>:  7 </a:t>
            </a:r>
            <a:r>
              <a:rPr lang="sk-SK" altLang="en-US" sz="2200" dirty="0">
                <a:solidFill>
                  <a:schemeClr val="accent2"/>
                </a:solidFill>
                <a:latin typeface="Calibri" panose="020F0502020204030204" pitchFamily="34" charset="0"/>
              </a:rPr>
              <a:t>000 </a:t>
            </a:r>
            <a:r>
              <a:rPr lang="sk-SK" altLang="en-US" sz="2200" dirty="0" smtClean="0">
                <a:solidFill>
                  <a:schemeClr val="accent2"/>
                </a:solidFill>
                <a:latin typeface="Calibri" panose="020F0502020204030204" pitchFamily="34" charset="0"/>
              </a:rPr>
              <a:t>tón        </a:t>
            </a:r>
            <a:r>
              <a:rPr lang="sk-SK" altLang="en-US" sz="2200" dirty="0">
                <a:solidFill>
                  <a:srgbClr val="FF0000"/>
                </a:solidFill>
                <a:latin typeface="Calibri" panose="020F0502020204030204" pitchFamily="34" charset="0"/>
              </a:rPr>
              <a:t>rozmery:</a:t>
            </a:r>
            <a:r>
              <a:rPr lang="sk-SK" altLang="en-US" sz="2200" dirty="0">
                <a:solidFill>
                  <a:schemeClr val="accent2"/>
                </a:solidFill>
                <a:latin typeface="Calibri" panose="020F0502020204030204" pitchFamily="34" charset="0"/>
              </a:rPr>
              <a:t> 25m</a:t>
            </a:r>
            <a:r>
              <a:rPr lang="sk-SK" altLang="en-US" sz="2200" dirty="0">
                <a:solidFill>
                  <a:schemeClr val="accent2"/>
                </a:solidFill>
                <a:latin typeface="Calibri" panose="020F0502020204030204" pitchFamily="34" charset="0"/>
                <a:sym typeface="Symbol" pitchFamily="18" charset="2"/>
              </a:rPr>
              <a:t></a:t>
            </a:r>
            <a:r>
              <a:rPr lang="sk-SK" altLang="en-US" sz="2200" dirty="0">
                <a:solidFill>
                  <a:srgbClr val="008000"/>
                </a:solidFill>
                <a:latin typeface="Calibri" panose="020F0502020204030204" pitchFamily="34" charset="0"/>
                <a:sym typeface="Symbol" pitchFamily="18" charset="2"/>
              </a:rPr>
              <a:t>46m</a:t>
            </a:r>
            <a:r>
              <a:rPr lang="sk-SK" altLang="en-US" sz="2200" dirty="0">
                <a:solidFill>
                  <a:schemeClr val="accent2"/>
                </a:solidFill>
                <a:latin typeface="Calibri" panose="020F0502020204030204" pitchFamily="34" charset="0"/>
              </a:rPr>
              <a:t> (priemer </a:t>
            </a:r>
            <a:r>
              <a:rPr lang="sk-SK" altLang="en-US" sz="2200" dirty="0">
                <a:latin typeface="Calibri" panose="020F0502020204030204" pitchFamily="34" charset="0"/>
                <a:sym typeface="Symbol" pitchFamily="18" charset="2"/>
              </a:rPr>
              <a:t></a:t>
            </a:r>
            <a:r>
              <a:rPr lang="sk-SK" altLang="en-US" sz="2200" dirty="0">
                <a:solidFill>
                  <a:srgbClr val="008000"/>
                </a:solidFill>
                <a:latin typeface="Calibri" panose="020F0502020204030204" pitchFamily="34" charset="0"/>
                <a:sym typeface="Symbol" pitchFamily="18" charset="2"/>
              </a:rPr>
              <a:t> dĺžka</a:t>
            </a:r>
            <a:r>
              <a:rPr lang="sk-SK" altLang="en-US" sz="2200" dirty="0">
                <a:solidFill>
                  <a:schemeClr val="accent2"/>
                </a:solidFill>
                <a:latin typeface="Calibri" panose="020F0502020204030204" pitchFamily="34" charset="0"/>
              </a:rPr>
              <a:t>)</a:t>
            </a:r>
          </a:p>
          <a:p>
            <a:pPr eaLnBrk="1" hangingPunct="1"/>
            <a:r>
              <a:rPr lang="sk-SK" altLang="en-US" sz="2200" dirty="0">
                <a:solidFill>
                  <a:srgbClr val="FF0000"/>
                </a:solidFill>
                <a:latin typeface="Calibri" panose="020F0502020204030204" pitchFamily="34" charset="0"/>
              </a:rPr>
              <a:t>Počet </a:t>
            </a:r>
            <a:r>
              <a:rPr lang="sk-SK" altLang="en-US" sz="2200" dirty="0" smtClean="0">
                <a:solidFill>
                  <a:srgbClr val="FF0000"/>
                </a:solidFill>
                <a:latin typeface="Calibri" panose="020F0502020204030204" pitchFamily="34" charset="0"/>
              </a:rPr>
              <a:t>e</a:t>
            </a:r>
            <a:r>
              <a:rPr lang="en-US" altLang="en-US" sz="2200" dirty="0" smtClean="0">
                <a:solidFill>
                  <a:srgbClr val="FF0000"/>
                </a:solidFill>
                <a:latin typeface="Calibri" panose="020F0502020204030204" pitchFamily="34" charset="0"/>
              </a:rPr>
              <a:t>l.</a:t>
            </a:r>
            <a:r>
              <a:rPr lang="sk-SK" altLang="en-US" sz="2200" dirty="0" smtClean="0">
                <a:solidFill>
                  <a:srgbClr val="FF0000"/>
                </a:solidFill>
                <a:latin typeface="Calibri" panose="020F0502020204030204" pitchFamily="34" charset="0"/>
              </a:rPr>
              <a:t> </a:t>
            </a:r>
            <a:r>
              <a:rPr lang="sk-SK" altLang="en-US" sz="2200" dirty="0">
                <a:solidFill>
                  <a:srgbClr val="FF0000"/>
                </a:solidFill>
                <a:latin typeface="Calibri" panose="020F0502020204030204" pitchFamily="34" charset="0"/>
              </a:rPr>
              <a:t>kanálov:  </a:t>
            </a:r>
            <a:r>
              <a:rPr lang="sk-SK" altLang="en-US" sz="2200" dirty="0">
                <a:solidFill>
                  <a:schemeClr val="accent2"/>
                </a:solidFill>
                <a:latin typeface="Calibri" panose="020F0502020204030204" pitchFamily="34" charset="0"/>
                <a:sym typeface="Symbol" pitchFamily="18" charset="2"/>
              </a:rPr>
              <a:t>100 </a:t>
            </a:r>
            <a:r>
              <a:rPr lang="sk-SK" altLang="en-US" sz="2200" dirty="0" smtClean="0">
                <a:solidFill>
                  <a:schemeClr val="accent2"/>
                </a:solidFill>
                <a:latin typeface="Calibri" panose="020F0502020204030204" pitchFamily="34" charset="0"/>
                <a:sym typeface="Symbol" pitchFamily="18" charset="2"/>
              </a:rPr>
              <a:t>miliónov</a:t>
            </a:r>
            <a:endParaRPr lang="en-US" altLang="en-US" sz="2200" dirty="0">
              <a:solidFill>
                <a:srgbClr val="008000"/>
              </a:solidFill>
              <a:latin typeface="Calibri" panose="020F0502020204030204" pitchFamily="34" charset="0"/>
            </a:endParaRPr>
          </a:p>
        </p:txBody>
      </p:sp>
      <p:sp>
        <p:nvSpPr>
          <p:cNvPr id="20" name="TextBox 7"/>
          <p:cNvSpPr txBox="1"/>
          <p:nvPr/>
        </p:nvSpPr>
        <p:spPr>
          <a:xfrm>
            <a:off x="4860585" y="2592941"/>
            <a:ext cx="4283415" cy="1446550"/>
          </a:xfrm>
          <a:prstGeom prst="rect">
            <a:avLst/>
          </a:prstGeom>
          <a:noFill/>
        </p:spPr>
        <p:txBody>
          <a:bodyPr wrap="square">
            <a:spAutoFit/>
          </a:bodyPr>
          <a:lstStyle/>
          <a:p>
            <a:pPr>
              <a:defRPr/>
            </a:pPr>
            <a:r>
              <a:rPr lang="sk-SK" sz="2200" dirty="0" err="1">
                <a:solidFill>
                  <a:schemeClr val="accent2"/>
                </a:solidFill>
                <a:latin typeface="Calibri" panose="020F0502020204030204" pitchFamily="34" charset="0"/>
              </a:rPr>
              <a:t>Luminozita</a:t>
            </a:r>
            <a:r>
              <a:rPr lang="sk-SK" sz="2200" dirty="0">
                <a:solidFill>
                  <a:schemeClr val="accent2"/>
                </a:solidFill>
                <a:latin typeface="Calibri" panose="020F0502020204030204" pitchFamily="34" charset="0"/>
              </a:rPr>
              <a:t> </a:t>
            </a:r>
            <a:r>
              <a:rPr lang="sk-SK" sz="2200" dirty="0" smtClean="0">
                <a:latin typeface="Calibri" panose="020F0502020204030204" pitchFamily="34" charset="0"/>
                <a:sym typeface="Symbol"/>
              </a:rPr>
              <a:t>:   </a:t>
            </a:r>
            <a:r>
              <a:rPr lang="sk-SK" sz="2200" dirty="0" smtClean="0">
                <a:solidFill>
                  <a:srgbClr val="C00000"/>
                </a:solidFill>
                <a:effectLst>
                  <a:outerShdw blurRad="38100" dist="38100" dir="2700000" algn="tl">
                    <a:srgbClr val="000000">
                      <a:alpha val="43137"/>
                    </a:srgbClr>
                  </a:outerShdw>
                </a:effectLst>
                <a:latin typeface="Calibri" panose="020F0502020204030204" pitchFamily="34" charset="0"/>
                <a:sym typeface="Symbol"/>
              </a:rPr>
              <a:t>2 miliardy</a:t>
            </a:r>
            <a:r>
              <a:rPr lang="sk-SK" sz="2200" dirty="0" smtClean="0">
                <a:effectLst>
                  <a:outerShdw blurRad="38100" dist="38100" dir="2700000" algn="tl">
                    <a:srgbClr val="000000">
                      <a:alpha val="43137"/>
                    </a:srgbClr>
                  </a:outerShdw>
                </a:effectLst>
                <a:latin typeface="Calibri" panose="020F0502020204030204" pitchFamily="34" charset="0"/>
                <a:sym typeface="Symbol"/>
              </a:rPr>
              <a:t>  </a:t>
            </a:r>
            <a:r>
              <a:rPr lang="sk-SK" sz="2200" dirty="0" smtClean="0">
                <a:latin typeface="Calibri" panose="020F0502020204030204" pitchFamily="34" charset="0"/>
                <a:sym typeface="Symbol"/>
              </a:rPr>
              <a:t>zrážok </a:t>
            </a:r>
            <a:r>
              <a:rPr lang="sk-SK" sz="2200" dirty="0">
                <a:latin typeface="Calibri" panose="020F0502020204030204" pitchFamily="34" charset="0"/>
                <a:sym typeface="Symbol"/>
              </a:rPr>
              <a:t>/</a:t>
            </a:r>
            <a:r>
              <a:rPr lang="sk-SK" sz="2200" dirty="0" smtClean="0">
                <a:latin typeface="Calibri" panose="020F0502020204030204" pitchFamily="34" charset="0"/>
                <a:sym typeface="Symbol"/>
              </a:rPr>
              <a:t>s</a:t>
            </a:r>
            <a:endParaRPr lang="sk-SK" sz="2200" dirty="0">
              <a:latin typeface="Calibri" panose="020F0502020204030204" pitchFamily="34" charset="0"/>
              <a:sym typeface="Symbol"/>
            </a:endParaRPr>
          </a:p>
          <a:p>
            <a:pPr>
              <a:defRPr/>
            </a:pPr>
            <a:r>
              <a:rPr lang="en-US" sz="2200" dirty="0" smtClean="0">
                <a:solidFill>
                  <a:schemeClr val="accent2"/>
                </a:solidFill>
                <a:latin typeface="Calibri" panose="020F0502020204030204" pitchFamily="34" charset="0"/>
                <a:sym typeface="Symbol"/>
              </a:rPr>
              <a:t>Trigger</a:t>
            </a:r>
            <a:r>
              <a:rPr lang="sk-SK" sz="2200" dirty="0" smtClean="0">
                <a:solidFill>
                  <a:schemeClr val="accent2"/>
                </a:solidFill>
                <a:latin typeface="Calibri" panose="020F0502020204030204" pitchFamily="34" charset="0"/>
                <a:sym typeface="Symbol"/>
              </a:rPr>
              <a:t> </a:t>
            </a:r>
            <a:r>
              <a:rPr lang="sk-SK" sz="2200" dirty="0" smtClean="0">
                <a:solidFill>
                  <a:schemeClr val="accent2"/>
                </a:solidFill>
                <a:latin typeface="Calibri" panose="020F0502020204030204" pitchFamily="34" charset="0"/>
                <a:sym typeface="Symbol"/>
              </a:rPr>
              <a:t>:             </a:t>
            </a:r>
            <a:r>
              <a:rPr lang="sk-SK" sz="2200" dirty="0" smtClean="0">
                <a:latin typeface="Calibri" panose="020F0502020204030204" pitchFamily="34" charset="0"/>
                <a:sym typeface="Symbol"/>
              </a:rPr>
              <a:t>  </a:t>
            </a:r>
            <a:r>
              <a:rPr lang="sk-SK" sz="2200" dirty="0" smtClean="0">
                <a:solidFill>
                  <a:srgbClr val="C00000"/>
                </a:solidFill>
                <a:effectLst>
                  <a:outerShdw blurRad="38100" dist="38100" dir="2700000" algn="tl">
                    <a:srgbClr val="000000">
                      <a:alpha val="43137"/>
                    </a:srgbClr>
                  </a:outerShdw>
                </a:effectLst>
                <a:latin typeface="Calibri" panose="020F0502020204030204" pitchFamily="34" charset="0"/>
                <a:sym typeface="Symbol"/>
              </a:rPr>
              <a:t>100 000</a:t>
            </a:r>
            <a:r>
              <a:rPr lang="sk-SK" sz="2200" dirty="0" smtClean="0">
                <a:effectLst>
                  <a:outerShdw blurRad="38100" dist="38100" dir="2700000" algn="tl">
                    <a:srgbClr val="000000">
                      <a:alpha val="43137"/>
                    </a:srgbClr>
                  </a:outerShdw>
                </a:effectLst>
                <a:latin typeface="Calibri" panose="020F0502020204030204" pitchFamily="34" charset="0"/>
                <a:sym typeface="Symbol"/>
              </a:rPr>
              <a:t> </a:t>
            </a:r>
            <a:r>
              <a:rPr lang="en-US" sz="2200" dirty="0" err="1" smtClean="0">
                <a:latin typeface="Calibri" panose="020F0502020204030204" pitchFamily="34" charset="0"/>
                <a:sym typeface="Symbol"/>
              </a:rPr>
              <a:t>zr</a:t>
            </a:r>
            <a:r>
              <a:rPr lang="sk-SK" sz="2200" dirty="0" err="1" smtClean="0">
                <a:latin typeface="Calibri" panose="020F0502020204030204" pitchFamily="34" charset="0"/>
                <a:sym typeface="Symbol"/>
              </a:rPr>
              <a:t>ážok</a:t>
            </a:r>
            <a:r>
              <a:rPr lang="sk-SK" sz="2200" dirty="0" smtClean="0">
                <a:latin typeface="Calibri" panose="020F0502020204030204" pitchFamily="34" charset="0"/>
                <a:sym typeface="Symbol"/>
              </a:rPr>
              <a:t> </a:t>
            </a:r>
            <a:r>
              <a:rPr lang="sk-SK" sz="2200" dirty="0">
                <a:latin typeface="Calibri" panose="020F0502020204030204" pitchFamily="34" charset="0"/>
                <a:sym typeface="Symbol"/>
              </a:rPr>
              <a:t>/</a:t>
            </a:r>
            <a:r>
              <a:rPr lang="sk-SK" sz="2200" dirty="0" smtClean="0">
                <a:latin typeface="Calibri" panose="020F0502020204030204" pitchFamily="34" charset="0"/>
                <a:sym typeface="Symbol"/>
              </a:rPr>
              <a:t>s</a:t>
            </a:r>
            <a:endParaRPr lang="sk-SK" sz="2200" dirty="0">
              <a:latin typeface="Calibri" panose="020F0502020204030204" pitchFamily="34" charset="0"/>
              <a:sym typeface="Symbol"/>
            </a:endParaRPr>
          </a:p>
          <a:p>
            <a:pPr>
              <a:defRPr/>
            </a:pPr>
            <a:r>
              <a:rPr lang="en-US" sz="2200" dirty="0" smtClean="0">
                <a:solidFill>
                  <a:schemeClr val="accent2"/>
                </a:solidFill>
                <a:latin typeface="Calibri" panose="020F0502020204030204" pitchFamily="34" charset="0"/>
                <a:sym typeface="Symbol"/>
              </a:rPr>
              <a:t>Event </a:t>
            </a:r>
            <a:r>
              <a:rPr lang="sk-SK" sz="2200" dirty="0" smtClean="0">
                <a:solidFill>
                  <a:schemeClr val="accent2"/>
                </a:solidFill>
                <a:latin typeface="Calibri" panose="020F0502020204030204" pitchFamily="34" charset="0"/>
                <a:sym typeface="Symbol"/>
              </a:rPr>
              <a:t>filter</a:t>
            </a:r>
            <a:r>
              <a:rPr lang="sk-SK" sz="2200" dirty="0">
                <a:solidFill>
                  <a:schemeClr val="accent2"/>
                </a:solidFill>
                <a:latin typeface="Calibri" panose="020F0502020204030204" pitchFamily="34" charset="0"/>
                <a:sym typeface="Symbol"/>
              </a:rPr>
              <a:t>:         </a:t>
            </a:r>
            <a:r>
              <a:rPr lang="sk-SK" sz="2200" dirty="0" smtClean="0">
                <a:solidFill>
                  <a:schemeClr val="accent2"/>
                </a:solidFill>
                <a:latin typeface="Calibri" panose="020F0502020204030204" pitchFamily="34" charset="0"/>
                <a:sym typeface="Symbol"/>
              </a:rPr>
              <a:t>  </a:t>
            </a:r>
            <a:r>
              <a:rPr lang="sk-SK" sz="2200" dirty="0" smtClean="0">
                <a:latin typeface="Calibri" panose="020F0502020204030204" pitchFamily="34" charset="0"/>
                <a:sym typeface="Symbol"/>
              </a:rPr>
              <a:t>   </a:t>
            </a:r>
            <a:r>
              <a:rPr lang="sk-SK" sz="2200" dirty="0" smtClean="0">
                <a:solidFill>
                  <a:srgbClr val="C00000"/>
                </a:solidFill>
                <a:effectLst>
                  <a:outerShdw blurRad="38100" dist="38100" dir="2700000" algn="tl">
                    <a:srgbClr val="000000">
                      <a:alpha val="43137"/>
                    </a:srgbClr>
                  </a:outerShdw>
                </a:effectLst>
                <a:latin typeface="Calibri" panose="020F0502020204030204" pitchFamily="34" charset="0"/>
                <a:sym typeface="Symbol"/>
              </a:rPr>
              <a:t>1 000</a:t>
            </a:r>
            <a:r>
              <a:rPr lang="sk-SK" sz="2200" dirty="0">
                <a:latin typeface="Calibri" panose="020F0502020204030204" pitchFamily="34" charset="0"/>
                <a:sym typeface="Symbol"/>
              </a:rPr>
              <a:t> </a:t>
            </a:r>
            <a:r>
              <a:rPr lang="sk-SK" sz="2200" dirty="0" smtClean="0">
                <a:latin typeface="Calibri" panose="020F0502020204030204" pitchFamily="34" charset="0"/>
                <a:sym typeface="Symbol"/>
              </a:rPr>
              <a:t>zrážok</a:t>
            </a:r>
            <a:r>
              <a:rPr lang="sk-SK" sz="2200" dirty="0" smtClean="0">
                <a:latin typeface="Calibri" panose="020F0502020204030204" pitchFamily="34" charset="0"/>
                <a:sym typeface="Symbol"/>
              </a:rPr>
              <a:t> </a:t>
            </a:r>
            <a:r>
              <a:rPr lang="sk-SK" sz="2200" dirty="0">
                <a:latin typeface="Calibri" panose="020F0502020204030204" pitchFamily="34" charset="0"/>
                <a:sym typeface="Symbol"/>
              </a:rPr>
              <a:t>/</a:t>
            </a:r>
            <a:r>
              <a:rPr lang="sk-SK" sz="2200" dirty="0" smtClean="0">
                <a:latin typeface="Calibri" panose="020F0502020204030204" pitchFamily="34" charset="0"/>
                <a:sym typeface="Symbol"/>
              </a:rPr>
              <a:t>s </a:t>
            </a:r>
            <a:endParaRPr lang="sk-SK" sz="2200" dirty="0" smtClean="0">
              <a:latin typeface="Calibri" panose="020F0502020204030204" pitchFamily="34" charset="0"/>
              <a:sym typeface="Symbol"/>
            </a:endParaRPr>
          </a:p>
          <a:p>
            <a:pPr>
              <a:defRPr/>
            </a:pPr>
            <a:r>
              <a:rPr lang="sk-SK" sz="2200" dirty="0">
                <a:latin typeface="Calibri" panose="020F0502020204030204" pitchFamily="34" charset="0"/>
                <a:sym typeface="Symbol"/>
              </a:rPr>
              <a:t> </a:t>
            </a:r>
            <a:r>
              <a:rPr lang="sk-SK" sz="2200" dirty="0" smtClean="0">
                <a:latin typeface="Calibri" panose="020F0502020204030204" pitchFamily="34" charset="0"/>
                <a:sym typeface="Symbol"/>
              </a:rPr>
              <a:t>                     </a:t>
            </a:r>
            <a:r>
              <a:rPr lang="sk-SK" sz="2200" dirty="0" smtClean="0">
                <a:latin typeface="Calibri" panose="020F0502020204030204" pitchFamily="34" charset="0"/>
                <a:sym typeface="Symbol"/>
              </a:rPr>
              <a:t>(</a:t>
            </a:r>
            <a:r>
              <a:rPr lang="sk-SK" sz="2200" dirty="0">
                <a:latin typeface="Calibri" panose="020F0502020204030204" pitchFamily="34" charset="0"/>
                <a:sym typeface="Symbol"/>
              </a:rPr>
              <a:t>permanentný záznam)</a:t>
            </a:r>
          </a:p>
        </p:txBody>
      </p:sp>
      <p:sp>
        <p:nvSpPr>
          <p:cNvPr id="21" name="TextBox 8"/>
          <p:cNvSpPr txBox="1">
            <a:spLocks noChangeArrowheads="1"/>
          </p:cNvSpPr>
          <p:nvPr/>
        </p:nvSpPr>
        <p:spPr bwMode="auto">
          <a:xfrm>
            <a:off x="4930085" y="4063306"/>
            <a:ext cx="41923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altLang="en-US" sz="2200" dirty="0" smtClean="0">
                <a:solidFill>
                  <a:srgbClr val="FF0000"/>
                </a:solidFill>
                <a:latin typeface="Calibri" panose="020F0502020204030204" pitchFamily="34" charset="0"/>
              </a:rPr>
              <a:t>Zväzok: </a:t>
            </a:r>
            <a:r>
              <a:rPr lang="sk-SK" altLang="en-US" sz="2200" dirty="0">
                <a:solidFill>
                  <a:srgbClr val="2D2DB9"/>
                </a:solidFill>
                <a:latin typeface="Calibri" panose="020F0502020204030204" pitchFamily="34" charset="0"/>
              </a:rPr>
              <a:t>3808 </a:t>
            </a:r>
            <a:r>
              <a:rPr lang="sk-SK" altLang="en-US" sz="2200" dirty="0" smtClean="0">
                <a:solidFill>
                  <a:srgbClr val="2D2DB9"/>
                </a:solidFill>
                <a:latin typeface="Calibri" panose="020F0502020204030204" pitchFamily="34" charset="0"/>
              </a:rPr>
              <a:t>zhlukov (</a:t>
            </a:r>
            <a:r>
              <a:rPr lang="en-US" altLang="en-US" sz="2200" dirty="0" smtClean="0">
                <a:solidFill>
                  <a:srgbClr val="2D2DB9"/>
                </a:solidFill>
                <a:latin typeface="Calibri" panose="020F0502020204030204" pitchFamily="34" charset="0"/>
              </a:rPr>
              <a:t>bunches</a:t>
            </a:r>
            <a:r>
              <a:rPr lang="sk-SK" altLang="en-US" sz="2200" dirty="0" smtClean="0">
                <a:solidFill>
                  <a:srgbClr val="2D2DB9"/>
                </a:solidFill>
                <a:latin typeface="Calibri" panose="020F0502020204030204" pitchFamily="34" charset="0"/>
              </a:rPr>
              <a:t>)</a:t>
            </a:r>
            <a:r>
              <a:rPr lang="sk-SK" altLang="en-US" sz="2200" dirty="0" smtClean="0">
                <a:latin typeface="Calibri" panose="020F0502020204030204" pitchFamily="34" charset="0"/>
              </a:rPr>
              <a:t>,            </a:t>
            </a:r>
            <a:endParaRPr lang="sk-SK" altLang="en-US" sz="2200" dirty="0" smtClean="0">
              <a:latin typeface="Calibri" panose="020F0502020204030204" pitchFamily="34" charset="0"/>
            </a:endParaRPr>
          </a:p>
          <a:p>
            <a:r>
              <a:rPr lang="sk-SK" altLang="en-US" sz="2200" dirty="0">
                <a:latin typeface="Calibri" panose="020F0502020204030204" pitchFamily="34" charset="0"/>
              </a:rPr>
              <a:t> </a:t>
            </a:r>
            <a:r>
              <a:rPr lang="sk-SK" altLang="en-US" sz="2200" dirty="0" smtClean="0">
                <a:latin typeface="Calibri" panose="020F0502020204030204" pitchFamily="34" charset="0"/>
              </a:rPr>
              <a:t>           </a:t>
            </a:r>
            <a:r>
              <a:rPr lang="sk-SK" altLang="en-US" sz="2200" dirty="0" smtClean="0">
                <a:latin typeface="Calibri" panose="020F0502020204030204" pitchFamily="34" charset="0"/>
              </a:rPr>
              <a:t>  </a:t>
            </a:r>
            <a:r>
              <a:rPr lang="sk-SK" altLang="en-US" sz="2200" dirty="0">
                <a:solidFill>
                  <a:srgbClr val="006600"/>
                </a:solidFill>
                <a:latin typeface="Calibri" panose="020F0502020204030204" pitchFamily="34" charset="0"/>
              </a:rPr>
              <a:t>1.15</a:t>
            </a:r>
            <a:r>
              <a:rPr lang="sk-SK" altLang="en-US" sz="2200" dirty="0">
                <a:solidFill>
                  <a:srgbClr val="006600"/>
                </a:solidFill>
                <a:latin typeface="Calibri" panose="020F0502020204030204" pitchFamily="34" charset="0"/>
                <a:sym typeface="Symbol" pitchFamily="18" charset="2"/>
              </a:rPr>
              <a:t>10</a:t>
            </a:r>
            <a:r>
              <a:rPr lang="sk-SK" altLang="en-US" sz="2200" baseline="30000" dirty="0">
                <a:solidFill>
                  <a:srgbClr val="006600"/>
                </a:solidFill>
                <a:latin typeface="Calibri" panose="020F0502020204030204" pitchFamily="34" charset="0"/>
                <a:sym typeface="Symbol" pitchFamily="18" charset="2"/>
              </a:rPr>
              <a:t>11</a:t>
            </a:r>
            <a:r>
              <a:rPr lang="sk-SK" altLang="en-US" sz="2200" dirty="0">
                <a:solidFill>
                  <a:srgbClr val="006600"/>
                </a:solidFill>
                <a:latin typeface="Calibri" panose="020F0502020204030204" pitchFamily="34" charset="0"/>
                <a:sym typeface="Symbol" pitchFamily="18" charset="2"/>
              </a:rPr>
              <a:t>/bunch</a:t>
            </a:r>
          </a:p>
          <a:p>
            <a:r>
              <a:rPr lang="en-US" altLang="en-US" sz="2200" dirty="0" smtClean="0">
                <a:solidFill>
                  <a:srgbClr val="FF0000"/>
                </a:solidFill>
                <a:latin typeface="Calibri" panose="020F0502020204030204" pitchFamily="34" charset="0"/>
                <a:sym typeface="Symbol" pitchFamily="18" charset="2"/>
              </a:rPr>
              <a:t>Bunch</a:t>
            </a:r>
            <a:r>
              <a:rPr lang="sk-SK" altLang="en-US" sz="2200" dirty="0" smtClean="0">
                <a:solidFill>
                  <a:srgbClr val="FF0000"/>
                </a:solidFill>
                <a:latin typeface="Calibri" panose="020F0502020204030204" pitchFamily="34" charset="0"/>
                <a:sym typeface="Symbol" pitchFamily="18" charset="2"/>
              </a:rPr>
              <a:t>:</a:t>
            </a:r>
            <a:r>
              <a:rPr lang="sk-SK" altLang="en-US" sz="2200" dirty="0" smtClean="0">
                <a:latin typeface="Calibri" panose="020F0502020204030204" pitchFamily="34" charset="0"/>
                <a:sym typeface="Symbol" pitchFamily="18" charset="2"/>
              </a:rPr>
              <a:t>  </a:t>
            </a:r>
            <a:r>
              <a:rPr lang="sk-SK" altLang="en-US" sz="2200" dirty="0">
                <a:solidFill>
                  <a:srgbClr val="2D2DB9"/>
                </a:solidFill>
                <a:latin typeface="Calibri" panose="020F0502020204030204" pitchFamily="34" charset="0"/>
                <a:sym typeface="Symbol" pitchFamily="18" charset="2"/>
              </a:rPr>
              <a:t>priečny rozmer </a:t>
            </a:r>
            <a:r>
              <a:rPr lang="sk-SK" altLang="en-US" sz="2200" dirty="0" smtClean="0">
                <a:solidFill>
                  <a:srgbClr val="2D2DB9"/>
                </a:solidFill>
                <a:latin typeface="Calibri" panose="020F0502020204030204" pitchFamily="34" charset="0"/>
                <a:sym typeface="Symbol" pitchFamily="18" charset="2"/>
              </a:rPr>
              <a:t>=10</a:t>
            </a:r>
            <a:r>
              <a:rPr lang="sk-SK" altLang="en-US" sz="2200" dirty="0" smtClean="0">
                <a:solidFill>
                  <a:srgbClr val="2D2DB9"/>
                </a:solidFill>
                <a:latin typeface="Calibri" panose="020F0502020204030204" pitchFamily="34" charset="0"/>
                <a:sym typeface="Symbol" pitchFamily="18" charset="2"/>
              </a:rPr>
              <a:t>16 </a:t>
            </a:r>
            <a:r>
              <a:rPr lang="sk-SK" altLang="en-US" sz="2200" dirty="0">
                <a:solidFill>
                  <a:srgbClr val="2D2DB9"/>
                </a:solidFill>
                <a:latin typeface="Calibri" panose="020F0502020204030204" pitchFamily="34" charset="0"/>
                <a:sym typeface="Symbol" pitchFamily="18" charset="2"/>
              </a:rPr>
              <a:t></a:t>
            </a:r>
            <a:r>
              <a:rPr lang="sk-SK" altLang="en-US" sz="2200" dirty="0" smtClean="0">
                <a:solidFill>
                  <a:srgbClr val="2D2DB9"/>
                </a:solidFill>
                <a:latin typeface="Calibri" panose="020F0502020204030204" pitchFamily="34" charset="0"/>
                <a:sym typeface="Symbol" pitchFamily="18" charset="2"/>
              </a:rPr>
              <a:t>m</a:t>
            </a:r>
            <a:r>
              <a:rPr lang="sk-SK" altLang="en-US" sz="2200" dirty="0" smtClean="0">
                <a:latin typeface="Calibri" panose="020F0502020204030204" pitchFamily="34" charset="0"/>
                <a:sym typeface="Symbol" pitchFamily="18" charset="2"/>
              </a:rPr>
              <a:t>      </a:t>
            </a:r>
          </a:p>
          <a:p>
            <a:r>
              <a:rPr lang="sk-SK" altLang="en-US" sz="2200" dirty="0" smtClean="0">
                <a:solidFill>
                  <a:srgbClr val="006600"/>
                </a:solidFill>
                <a:latin typeface="Calibri" panose="020F0502020204030204" pitchFamily="34" charset="0"/>
                <a:sym typeface="Symbol" pitchFamily="18" charset="2"/>
              </a:rPr>
              <a:t>dĺžka </a:t>
            </a:r>
            <a:r>
              <a:rPr lang="sk-SK" altLang="en-US" sz="2200" dirty="0">
                <a:solidFill>
                  <a:srgbClr val="006600"/>
                </a:solidFill>
                <a:latin typeface="Calibri" panose="020F0502020204030204" pitchFamily="34" charset="0"/>
                <a:sym typeface="Symbol" pitchFamily="18" charset="2"/>
              </a:rPr>
              <a:t>10 </a:t>
            </a:r>
            <a:r>
              <a:rPr lang="sk-SK" altLang="en-US" sz="2200" dirty="0" smtClean="0">
                <a:solidFill>
                  <a:srgbClr val="006600"/>
                </a:solidFill>
                <a:latin typeface="Calibri" panose="020F0502020204030204" pitchFamily="34" charset="0"/>
                <a:sym typeface="Symbol" pitchFamily="18" charset="2"/>
              </a:rPr>
              <a:t>cm, vzdialenosť: 7m</a:t>
            </a:r>
            <a:endParaRPr lang="en-US" altLang="en-US" sz="2200" dirty="0">
              <a:solidFill>
                <a:srgbClr val="006600"/>
              </a:solidFill>
              <a:latin typeface="Calibri" panose="020F0502020204030204" pitchFamily="34" charset="0"/>
            </a:endParaRPr>
          </a:p>
        </p:txBody>
      </p:sp>
      <p:sp>
        <p:nvSpPr>
          <p:cNvPr id="23" name="Text Box 10"/>
          <p:cNvSpPr txBox="1">
            <a:spLocks noChangeArrowheads="1"/>
          </p:cNvSpPr>
          <p:nvPr/>
        </p:nvSpPr>
        <p:spPr bwMode="auto">
          <a:xfrm>
            <a:off x="4012211" y="5563762"/>
            <a:ext cx="5131789" cy="1107996"/>
          </a:xfrm>
          <a:prstGeom prst="rect">
            <a:avLst/>
          </a:prstGeom>
          <a:noFill/>
          <a:ln w="9525">
            <a:noFill/>
            <a:miter lim="800000"/>
            <a:headEnd/>
            <a:tailEnd/>
          </a:ln>
        </p:spPr>
        <p:txBody>
          <a:bodyPr wrap="none">
            <a:spAutoFit/>
          </a:bodyPr>
          <a:lstStyle/>
          <a:p>
            <a:pPr eaLnBrk="1" hangingPunct="1">
              <a:defRPr/>
            </a:pPr>
            <a:r>
              <a:rPr lang="sk-SK" sz="2200" dirty="0">
                <a:solidFill>
                  <a:schemeClr val="accent2"/>
                </a:solidFill>
                <a:latin typeface="Calibri" panose="020F0502020204030204" pitchFamily="34" charset="0"/>
              </a:rPr>
              <a:t>Detektor ATLAS: </a:t>
            </a:r>
            <a:endParaRPr lang="sk-SK" sz="2200" dirty="0" smtClean="0">
              <a:solidFill>
                <a:schemeClr val="accent2"/>
              </a:solidFill>
              <a:latin typeface="Calibri" panose="020F0502020204030204" pitchFamily="34" charset="0"/>
            </a:endParaRPr>
          </a:p>
          <a:p>
            <a:pPr eaLnBrk="1" hangingPunct="1">
              <a:defRPr/>
            </a:pPr>
            <a:r>
              <a:rPr lang="sk-SK" sz="2200" dirty="0" smtClean="0">
                <a:latin typeface="Calibri" panose="020F0502020204030204" pitchFamily="34" charset="0"/>
              </a:rPr>
              <a:t>gigantický </a:t>
            </a:r>
            <a:r>
              <a:rPr lang="sk-SK" sz="2200" dirty="0">
                <a:latin typeface="Calibri" panose="020F0502020204030204" pitchFamily="34" charset="0"/>
              </a:rPr>
              <a:t>mikroskop s rozlíšením </a:t>
            </a:r>
            <a:r>
              <a:rPr lang="sk-SK" sz="2200" dirty="0">
                <a:solidFill>
                  <a:srgbClr val="FF0000"/>
                </a:solidFill>
                <a:effectLst>
                  <a:outerShdw blurRad="38100" dist="38100" dir="2700000" algn="tl">
                    <a:srgbClr val="000000">
                      <a:alpha val="43137"/>
                    </a:srgbClr>
                  </a:outerShdw>
                </a:effectLst>
                <a:latin typeface="Calibri" panose="020F0502020204030204" pitchFamily="34" charset="0"/>
                <a:sym typeface="Symbol"/>
              </a:rPr>
              <a:t> 10</a:t>
            </a:r>
            <a:r>
              <a:rPr lang="sk-SK" sz="2200" baseline="30000" dirty="0" smtClean="0">
                <a:solidFill>
                  <a:srgbClr val="FF0000"/>
                </a:solidFill>
                <a:effectLst>
                  <a:outerShdw blurRad="38100" dist="38100" dir="2700000" algn="tl">
                    <a:srgbClr val="000000">
                      <a:alpha val="43137"/>
                    </a:srgbClr>
                  </a:outerShdw>
                </a:effectLst>
                <a:latin typeface="Calibri" panose="020F0502020204030204" pitchFamily="34" charset="0"/>
                <a:sym typeface="Symbol"/>
              </a:rPr>
              <a:t>20</a:t>
            </a:r>
            <a:r>
              <a:rPr lang="sk-SK" sz="2200" dirty="0" smtClean="0">
                <a:solidFill>
                  <a:srgbClr val="FF0000"/>
                </a:solidFill>
                <a:effectLst>
                  <a:outerShdw blurRad="38100" dist="38100" dir="2700000" algn="tl">
                    <a:srgbClr val="000000">
                      <a:alpha val="43137"/>
                    </a:srgbClr>
                  </a:outerShdw>
                </a:effectLst>
                <a:latin typeface="Calibri" panose="020F0502020204030204" pitchFamily="34" charset="0"/>
                <a:sym typeface="Symbol"/>
              </a:rPr>
              <a:t> </a:t>
            </a:r>
            <a:r>
              <a:rPr lang="sk-SK" sz="2200" dirty="0">
                <a:solidFill>
                  <a:srgbClr val="FF0000"/>
                </a:solidFill>
                <a:effectLst>
                  <a:outerShdw blurRad="38100" dist="38100" dir="2700000" algn="tl">
                    <a:srgbClr val="000000">
                      <a:alpha val="43137"/>
                    </a:srgbClr>
                  </a:outerShdw>
                </a:effectLst>
                <a:latin typeface="Calibri" panose="020F0502020204030204" pitchFamily="34" charset="0"/>
                <a:sym typeface="Symbol"/>
              </a:rPr>
              <a:t>m</a:t>
            </a:r>
          </a:p>
          <a:p>
            <a:pPr eaLnBrk="1" hangingPunct="1">
              <a:defRPr/>
            </a:pPr>
            <a:r>
              <a:rPr lang="sk-SK" sz="2200" dirty="0" smtClean="0">
                <a:solidFill>
                  <a:schemeClr val="accent2"/>
                </a:solidFill>
                <a:latin typeface="Calibri" panose="020F0502020204030204" pitchFamily="34" charset="0"/>
                <a:sym typeface="Symbol"/>
              </a:rPr>
              <a:t>Transmisný elektrón. </a:t>
            </a:r>
            <a:r>
              <a:rPr lang="sk-SK" sz="2200" dirty="0">
                <a:solidFill>
                  <a:schemeClr val="accent2"/>
                </a:solidFill>
                <a:latin typeface="Calibri" panose="020F0502020204030204" pitchFamily="34" charset="0"/>
                <a:sym typeface="Symbol"/>
              </a:rPr>
              <a:t>mikroskop: </a:t>
            </a:r>
            <a:r>
              <a:rPr lang="sk-SK" sz="2200" dirty="0" smtClean="0">
                <a:latin typeface="Calibri" panose="020F0502020204030204" pitchFamily="34" charset="0"/>
                <a:sym typeface="Symbol"/>
              </a:rPr>
              <a:t></a:t>
            </a:r>
            <a:r>
              <a:rPr lang="sk-SK" sz="2200" dirty="0" smtClean="0">
                <a:solidFill>
                  <a:srgbClr val="FF0000"/>
                </a:solidFill>
                <a:effectLst>
                  <a:outerShdw blurRad="38100" dist="38100" dir="2700000" algn="tl">
                    <a:srgbClr val="000000">
                      <a:alpha val="43137"/>
                    </a:srgbClr>
                  </a:outerShdw>
                </a:effectLst>
                <a:latin typeface="Calibri" panose="020F0502020204030204" pitchFamily="34" charset="0"/>
                <a:sym typeface="Symbol"/>
              </a:rPr>
              <a:t> </a:t>
            </a:r>
            <a:r>
              <a:rPr lang="sk-SK" sz="2200" dirty="0">
                <a:solidFill>
                  <a:srgbClr val="FF0000"/>
                </a:solidFill>
                <a:effectLst>
                  <a:outerShdw blurRad="38100" dist="38100" dir="2700000" algn="tl">
                    <a:srgbClr val="000000">
                      <a:alpha val="43137"/>
                    </a:srgbClr>
                  </a:outerShdw>
                </a:effectLst>
                <a:latin typeface="Calibri" panose="020F0502020204030204" pitchFamily="34" charset="0"/>
                <a:sym typeface="Symbol"/>
              </a:rPr>
              <a:t>10</a:t>
            </a:r>
            <a:r>
              <a:rPr lang="sk-SK" sz="2200" baseline="30000" dirty="0">
                <a:solidFill>
                  <a:srgbClr val="FF0000"/>
                </a:solidFill>
                <a:effectLst>
                  <a:outerShdw blurRad="38100" dist="38100" dir="2700000" algn="tl">
                    <a:srgbClr val="000000">
                      <a:alpha val="43137"/>
                    </a:srgbClr>
                  </a:outerShdw>
                </a:effectLst>
                <a:latin typeface="Calibri" panose="020F0502020204030204" pitchFamily="34" charset="0"/>
                <a:sym typeface="Symbol"/>
              </a:rPr>
              <a:t>10</a:t>
            </a:r>
            <a:r>
              <a:rPr lang="sk-SK" sz="2200" dirty="0">
                <a:solidFill>
                  <a:srgbClr val="FF0000"/>
                </a:solidFill>
                <a:effectLst>
                  <a:outerShdw blurRad="38100" dist="38100" dir="2700000" algn="tl">
                    <a:srgbClr val="000000">
                      <a:alpha val="43137"/>
                    </a:srgbClr>
                  </a:outerShdw>
                </a:effectLst>
                <a:latin typeface="Calibri" panose="020F0502020204030204" pitchFamily="34" charset="0"/>
                <a:sym typeface="Symbol"/>
              </a:rPr>
              <a:t> m</a:t>
            </a:r>
            <a:endParaRPr lang="en-US" sz="22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35645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828800"/>
            <a:ext cx="7772400" cy="1470025"/>
          </a:xfrm>
        </p:spPr>
        <p:txBody>
          <a:bodyPr/>
          <a:lstStyle/>
          <a:p>
            <a:r>
              <a:rPr lang="sk-SK" dirty="0">
                <a:latin typeface="Calibri" panose="020F0502020204030204" pitchFamily="34" charset="0"/>
              </a:rPr>
              <a:t>Moment </a:t>
            </a:r>
            <a:r>
              <a:rPr lang="sk-SK" dirty="0" smtClean="0">
                <a:latin typeface="Calibri" panose="020F0502020204030204" pitchFamily="34" charset="0"/>
              </a:rPr>
              <a:t>4: Objav </a:t>
            </a:r>
            <a:r>
              <a:rPr lang="sk-SK" dirty="0" err="1" smtClean="0">
                <a:latin typeface="Calibri" panose="020F0502020204030204" pitchFamily="34" charset="0"/>
              </a:rPr>
              <a:t>Higgsovho</a:t>
            </a:r>
            <a:r>
              <a:rPr lang="sk-SK" dirty="0" smtClean="0">
                <a:latin typeface="Calibri" panose="020F0502020204030204" pitchFamily="34" charset="0"/>
              </a:rPr>
              <a:t> </a:t>
            </a:r>
            <a:r>
              <a:rPr lang="sk-SK" dirty="0" err="1" smtClean="0">
                <a:latin typeface="Calibri" panose="020F0502020204030204" pitchFamily="34" charset="0"/>
              </a:rPr>
              <a:t>bozónu</a:t>
            </a:r>
            <a:endParaRPr lang="sk-SK" dirty="0" smtClean="0">
              <a:latin typeface="Calibri" panose="020F0502020204030204" pitchFamily="34" charset="0"/>
            </a:endParaRPr>
          </a:p>
        </p:txBody>
      </p:sp>
      <p:sp>
        <p:nvSpPr>
          <p:cNvPr id="15363" name="Subtitle 2"/>
          <p:cNvSpPr>
            <a:spLocks noGrp="1"/>
          </p:cNvSpPr>
          <p:nvPr>
            <p:ph type="subTitle" idx="1"/>
          </p:nvPr>
        </p:nvSpPr>
        <p:spPr>
          <a:xfrm>
            <a:off x="1219200" y="3733800"/>
            <a:ext cx="6705600" cy="1600200"/>
          </a:xfrm>
        </p:spPr>
        <p:txBody>
          <a:bodyPr/>
          <a:lstStyle/>
          <a:p>
            <a:pPr marL="342900" indent="-342900" algn="l">
              <a:spcBef>
                <a:spcPts val="1200"/>
              </a:spcBef>
              <a:buFont typeface="Wingdings" pitchFamily="2" charset="2"/>
              <a:buChar char="ü"/>
            </a:pPr>
            <a:r>
              <a:rPr lang="sk-SK" dirty="0" smtClean="0">
                <a:latin typeface="Calibri" panose="020F0502020204030204" pitchFamily="34" charset="0"/>
              </a:rPr>
              <a:t>Ako pozorujeme Higgsov bozón</a:t>
            </a:r>
            <a:endParaRPr lang="sk-SK" dirty="0" smtClean="0">
              <a:solidFill>
                <a:srgbClr val="0000FF"/>
              </a:solidFill>
              <a:latin typeface="Calibri" panose="020F0502020204030204" pitchFamily="34" charset="0"/>
            </a:endParaRPr>
          </a:p>
          <a:p>
            <a:pPr marL="342900" indent="-342900" algn="l">
              <a:spcBef>
                <a:spcPts val="1200"/>
              </a:spcBef>
              <a:buFont typeface="Wingdings" pitchFamily="2" charset="2"/>
              <a:buChar char="ü"/>
            </a:pPr>
            <a:r>
              <a:rPr lang="sk-SK" dirty="0" smtClean="0">
                <a:solidFill>
                  <a:srgbClr val="0000FF"/>
                </a:solidFill>
                <a:latin typeface="Calibri" panose="020F0502020204030204" pitchFamily="34" charset="0"/>
              </a:rPr>
              <a:t>Interakcia časticových polí s </a:t>
            </a:r>
            <a:r>
              <a:rPr lang="sk-SK" dirty="0" err="1" smtClean="0">
                <a:solidFill>
                  <a:srgbClr val="0000FF"/>
                </a:solidFill>
                <a:latin typeface="Calibri" panose="020F0502020204030204" pitchFamily="34" charset="0"/>
              </a:rPr>
              <a:t>Higgsovym</a:t>
            </a:r>
            <a:r>
              <a:rPr lang="sk-SK" dirty="0" smtClean="0">
                <a:solidFill>
                  <a:srgbClr val="0000FF"/>
                </a:solidFill>
                <a:latin typeface="Calibri" panose="020F0502020204030204" pitchFamily="34" charset="0"/>
              </a:rPr>
              <a:t> poľom dáva hmotnosť časticiam !</a:t>
            </a:r>
          </a:p>
        </p:txBody>
      </p:sp>
    </p:spTree>
    <p:extLst>
      <p:ext uri="{BB962C8B-B14F-4D97-AF65-F5344CB8AC3E}">
        <p14:creationId xmlns:p14="http://schemas.microsoft.com/office/powerpoint/2010/main" val="3943510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latin typeface="Calibri" panose="020F0502020204030204" pitchFamily="34" charset="0"/>
              </a:rPr>
              <a:t>Ako vyprodukovať Higgsov bozón</a:t>
            </a:r>
            <a:endParaRPr lang="sk-SK" dirty="0">
              <a:latin typeface="Calibri" panose="020F0502020204030204" pitchFamily="34" charset="0"/>
            </a:endParaRPr>
          </a:p>
        </p:txBody>
      </p:sp>
      <p:sp>
        <p:nvSpPr>
          <p:cNvPr id="18" name="TextBox 17"/>
          <p:cNvSpPr txBox="1"/>
          <p:nvPr/>
        </p:nvSpPr>
        <p:spPr>
          <a:xfrm>
            <a:off x="228600" y="6096000"/>
            <a:ext cx="6761338" cy="400110"/>
          </a:xfrm>
          <a:prstGeom prst="rect">
            <a:avLst/>
          </a:prstGeom>
          <a:solidFill>
            <a:srgbClr val="FFFF99"/>
          </a:solidFill>
          <a:ln>
            <a:solidFill>
              <a:srgbClr val="006600"/>
            </a:solidFill>
          </a:ln>
        </p:spPr>
        <p:txBody>
          <a:bodyPr wrap="none" rtlCol="0">
            <a:spAutoFit/>
          </a:bodyPr>
          <a:lstStyle/>
          <a:p>
            <a:r>
              <a:rPr lang="sk-SK" sz="2000" dirty="0" smtClean="0">
                <a:latin typeface="Calibri" panose="020F0502020204030204" pitchFamily="34" charset="0"/>
              </a:rPr>
              <a:t>pri 7TeV: </a:t>
            </a:r>
            <a:r>
              <a:rPr lang="sk-SK" sz="2000" dirty="0" smtClean="0">
                <a:solidFill>
                  <a:srgbClr val="C00000"/>
                </a:solidFill>
                <a:latin typeface="Calibri" panose="020F0502020204030204" pitchFamily="34" charset="0"/>
              </a:rPr>
              <a:t>H (125 GeV)</a:t>
            </a:r>
            <a:r>
              <a:rPr lang="sk-SK" sz="2000" dirty="0" smtClean="0">
                <a:latin typeface="Calibri" panose="020F0502020204030204" pitchFamily="34" charset="0"/>
              </a:rPr>
              <a:t> vs </a:t>
            </a:r>
            <a:r>
              <a:rPr lang="sk-SK" sz="2000" dirty="0" smtClean="0">
                <a:solidFill>
                  <a:srgbClr val="0000FF"/>
                </a:solidFill>
                <a:latin typeface="Calibri" panose="020F0502020204030204" pitchFamily="34" charset="0"/>
              </a:rPr>
              <a:t>top kvark (173 GeV)</a:t>
            </a:r>
            <a:r>
              <a:rPr lang="sk-SK" sz="2000" dirty="0" smtClean="0">
                <a:latin typeface="Calibri" panose="020F0502020204030204" pitchFamily="34" charset="0"/>
              </a:rPr>
              <a:t>:</a:t>
            </a:r>
            <a:r>
              <a:rPr lang="sk-SK" sz="2000" dirty="0" smtClean="0">
                <a:solidFill>
                  <a:srgbClr val="0000FF"/>
                </a:solidFill>
                <a:latin typeface="Calibri" panose="020F0502020204030204" pitchFamily="34" charset="0"/>
              </a:rPr>
              <a:t> </a:t>
            </a:r>
            <a:r>
              <a:rPr lang="sk-SK" sz="2000" dirty="0" smtClean="0">
                <a:solidFill>
                  <a:srgbClr val="C00000"/>
                </a:solidFill>
                <a:latin typeface="Calibri" panose="020F0502020204030204" pitchFamily="34" charset="0"/>
              </a:rPr>
              <a:t>17.5 pb </a:t>
            </a:r>
            <a:r>
              <a:rPr lang="sk-SK" sz="2000" dirty="0" smtClean="0">
                <a:latin typeface="Calibri" panose="020F0502020204030204" pitchFamily="34" charset="0"/>
              </a:rPr>
              <a:t>vs </a:t>
            </a:r>
            <a:r>
              <a:rPr lang="sk-SK" sz="2000" dirty="0" smtClean="0">
                <a:solidFill>
                  <a:srgbClr val="0000FF"/>
                </a:solidFill>
                <a:latin typeface="Calibri" panose="020F0502020204030204" pitchFamily="34" charset="0"/>
              </a:rPr>
              <a:t>165 </a:t>
            </a:r>
            <a:r>
              <a:rPr lang="sk-SK" sz="2000" dirty="0" err="1" smtClean="0">
                <a:solidFill>
                  <a:srgbClr val="0000FF"/>
                </a:solidFill>
                <a:latin typeface="Calibri" panose="020F0502020204030204" pitchFamily="34" charset="0"/>
              </a:rPr>
              <a:t>pb</a:t>
            </a:r>
            <a:endParaRPr lang="sk-SK" sz="2000" dirty="0" smtClean="0">
              <a:solidFill>
                <a:srgbClr val="0000FF"/>
              </a:solidFill>
              <a:latin typeface="Calibri" panose="020F0502020204030204" pitchFamily="34" charset="0"/>
            </a:endParaRPr>
          </a:p>
        </p:txBody>
      </p:sp>
      <p:grpSp>
        <p:nvGrpSpPr>
          <p:cNvPr id="28" name="Group 27"/>
          <p:cNvGrpSpPr/>
          <p:nvPr/>
        </p:nvGrpSpPr>
        <p:grpSpPr>
          <a:xfrm>
            <a:off x="152400" y="2362200"/>
            <a:ext cx="8838743" cy="3712963"/>
            <a:chOff x="127974" y="2487276"/>
            <a:chExt cx="8838743" cy="3712963"/>
          </a:xfrm>
        </p:grpSpPr>
        <p:grpSp>
          <p:nvGrpSpPr>
            <p:cNvPr id="27" name="Group 26"/>
            <p:cNvGrpSpPr/>
            <p:nvPr/>
          </p:nvGrpSpPr>
          <p:grpSpPr>
            <a:xfrm>
              <a:off x="127974" y="2487276"/>
              <a:ext cx="8838743" cy="3712963"/>
              <a:chOff x="127974" y="2487276"/>
              <a:chExt cx="8838743" cy="3712963"/>
            </a:xfrm>
          </p:grpSpPr>
          <p:sp>
            <p:nvSpPr>
              <p:cNvPr id="10" name="TextBox 9"/>
              <p:cNvSpPr txBox="1"/>
              <p:nvPr/>
            </p:nvSpPr>
            <p:spPr>
              <a:xfrm>
                <a:off x="127974" y="2487276"/>
                <a:ext cx="8745585" cy="400110"/>
              </a:xfrm>
              <a:prstGeom prst="rect">
                <a:avLst/>
              </a:prstGeom>
              <a:noFill/>
            </p:spPr>
            <p:txBody>
              <a:bodyPr wrap="square" rtlCol="0">
                <a:spAutoFit/>
              </a:bodyPr>
              <a:lstStyle/>
              <a:p>
                <a:r>
                  <a:rPr lang="sk-SK" sz="2000" dirty="0" smtClean="0">
                    <a:latin typeface="Calibri" panose="020F0502020204030204" pitchFamily="34" charset="0"/>
                  </a:rPr>
                  <a:t>Hlavné produkčné mechanizmy </a:t>
                </a:r>
                <a:r>
                  <a:rPr lang="sk-SK" sz="2000" dirty="0" err="1" smtClean="0">
                    <a:latin typeface="Calibri" panose="020F0502020204030204" pitchFamily="34" charset="0"/>
                  </a:rPr>
                  <a:t>Higgsovho</a:t>
                </a:r>
                <a:r>
                  <a:rPr lang="sk-SK" sz="2000" dirty="0" smtClean="0">
                    <a:latin typeface="Calibri" panose="020F0502020204030204" pitchFamily="34" charset="0"/>
                  </a:rPr>
                  <a:t> </a:t>
                </a:r>
                <a:r>
                  <a:rPr lang="sk-SK" sz="2000" dirty="0" err="1" smtClean="0">
                    <a:latin typeface="Calibri" panose="020F0502020204030204" pitchFamily="34" charset="0"/>
                  </a:rPr>
                  <a:t>bozónu</a:t>
                </a:r>
                <a:r>
                  <a:rPr lang="sk-SK" sz="2000" dirty="0" smtClean="0">
                    <a:latin typeface="Calibri" panose="020F0502020204030204" pitchFamily="34" charset="0"/>
                  </a:rPr>
                  <a:t> na LHC (pp, 7-14 TeV)</a:t>
                </a:r>
                <a:endParaRPr lang="sk-SK" sz="2000" dirty="0">
                  <a:latin typeface="Calibri" panose="020F0502020204030204" pitchFamily="34" charset="0"/>
                </a:endParaRPr>
              </a:p>
            </p:txBody>
          </p:sp>
          <p:grpSp>
            <p:nvGrpSpPr>
              <p:cNvPr id="23" name="Group 22"/>
              <p:cNvGrpSpPr/>
              <p:nvPr/>
            </p:nvGrpSpPr>
            <p:grpSpPr>
              <a:xfrm>
                <a:off x="286697" y="2850248"/>
                <a:ext cx="8680020" cy="3349991"/>
                <a:chOff x="279225" y="1264358"/>
                <a:chExt cx="8680020" cy="3349991"/>
              </a:xfrm>
            </p:grpSpPr>
            <p:grpSp>
              <p:nvGrpSpPr>
                <p:cNvPr id="22" name="Group 21"/>
                <p:cNvGrpSpPr/>
                <p:nvPr/>
              </p:nvGrpSpPr>
              <p:grpSpPr>
                <a:xfrm>
                  <a:off x="287694" y="1264358"/>
                  <a:ext cx="1905000" cy="1598027"/>
                  <a:chOff x="287694" y="1264358"/>
                  <a:chExt cx="1905000" cy="159802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94" y="1264358"/>
                    <a:ext cx="1905000" cy="1428750"/>
                  </a:xfrm>
                  <a:prstGeom prst="rect">
                    <a:avLst/>
                  </a:prstGeom>
                </p:spPr>
              </p:pic>
              <p:sp>
                <p:nvSpPr>
                  <p:cNvPr id="11" name="TextBox 10"/>
                  <p:cNvSpPr txBox="1"/>
                  <p:nvPr/>
                </p:nvSpPr>
                <p:spPr>
                  <a:xfrm>
                    <a:off x="609600" y="2523831"/>
                    <a:ext cx="1423082" cy="338554"/>
                  </a:xfrm>
                  <a:prstGeom prst="rect">
                    <a:avLst/>
                  </a:prstGeom>
                  <a:noFill/>
                </p:spPr>
                <p:txBody>
                  <a:bodyPr wrap="none" rtlCol="0">
                    <a:spAutoFit/>
                  </a:bodyPr>
                  <a:lstStyle/>
                  <a:p>
                    <a:r>
                      <a:rPr lang="sk-SK" sz="1600" dirty="0" err="1" smtClean="0">
                        <a:latin typeface="Calibri" pitchFamily="34" charset="0"/>
                        <a:cs typeface="Calibri" pitchFamily="34" charset="0"/>
                      </a:rPr>
                      <a:t>Gluónová</a:t>
                    </a:r>
                    <a:r>
                      <a:rPr lang="sk-SK" sz="1600" dirty="0" smtClean="0">
                        <a:latin typeface="Calibri" pitchFamily="34" charset="0"/>
                        <a:cs typeface="Calibri" pitchFamily="34" charset="0"/>
                      </a:rPr>
                      <a:t> fúzia</a:t>
                    </a:r>
                    <a:endParaRPr lang="sk-SK" sz="1600" dirty="0">
                      <a:latin typeface="Calibri" pitchFamily="34" charset="0"/>
                      <a:cs typeface="Calibri" pitchFamily="34" charset="0"/>
                    </a:endParaRPr>
                  </a:p>
                </p:txBody>
              </p:sp>
            </p:grpSp>
            <p:grpSp>
              <p:nvGrpSpPr>
                <p:cNvPr id="21" name="Group 20"/>
                <p:cNvGrpSpPr/>
                <p:nvPr/>
              </p:nvGrpSpPr>
              <p:grpSpPr>
                <a:xfrm>
                  <a:off x="279225" y="2933219"/>
                  <a:ext cx="1905000" cy="1658953"/>
                  <a:chOff x="279225" y="2933219"/>
                  <a:chExt cx="1905000" cy="165895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25" y="2933219"/>
                    <a:ext cx="1905000" cy="1428750"/>
                  </a:xfrm>
                  <a:prstGeom prst="rect">
                    <a:avLst/>
                  </a:prstGeom>
                </p:spPr>
              </p:pic>
              <p:sp>
                <p:nvSpPr>
                  <p:cNvPr id="13" name="TextBox 12"/>
                  <p:cNvSpPr txBox="1"/>
                  <p:nvPr/>
                </p:nvSpPr>
                <p:spPr>
                  <a:xfrm>
                    <a:off x="412545" y="4253618"/>
                    <a:ext cx="1661032" cy="338554"/>
                  </a:xfrm>
                  <a:prstGeom prst="rect">
                    <a:avLst/>
                  </a:prstGeom>
                  <a:noFill/>
                </p:spPr>
                <p:txBody>
                  <a:bodyPr wrap="none" rtlCol="0">
                    <a:spAutoFit/>
                  </a:bodyPr>
                  <a:lstStyle/>
                  <a:p>
                    <a:r>
                      <a:rPr lang="sk-SK" sz="1600" dirty="0" smtClean="0">
                        <a:latin typeface="Calibri" pitchFamily="34" charset="0"/>
                        <a:cs typeface="Calibri" pitchFamily="34" charset="0"/>
                      </a:rPr>
                      <a:t>W/Z boson fusion</a:t>
                    </a:r>
                    <a:endParaRPr lang="sk-SK" sz="1600" dirty="0">
                      <a:latin typeface="Calibri" pitchFamily="34" charset="0"/>
                      <a:cs typeface="Calibri" pitchFamily="34" charset="0"/>
                    </a:endParaRPr>
                  </a:p>
                </p:txBody>
              </p:sp>
            </p:grpSp>
            <p:grpSp>
              <p:nvGrpSpPr>
                <p:cNvPr id="20" name="Group 19"/>
                <p:cNvGrpSpPr/>
                <p:nvPr/>
              </p:nvGrpSpPr>
              <p:grpSpPr>
                <a:xfrm>
                  <a:off x="6689625" y="1339776"/>
                  <a:ext cx="1996926" cy="1563944"/>
                  <a:chOff x="4497744" y="1298441"/>
                  <a:chExt cx="1996926" cy="156394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744" y="1298441"/>
                    <a:ext cx="1905000" cy="1428750"/>
                  </a:xfrm>
                  <a:prstGeom prst="rect">
                    <a:avLst/>
                  </a:prstGeom>
                </p:spPr>
              </p:pic>
              <p:sp>
                <p:nvSpPr>
                  <p:cNvPr id="14" name="TextBox 13"/>
                  <p:cNvSpPr txBox="1"/>
                  <p:nvPr/>
                </p:nvSpPr>
                <p:spPr>
                  <a:xfrm>
                    <a:off x="4618194" y="2523831"/>
                    <a:ext cx="1876476" cy="338554"/>
                  </a:xfrm>
                  <a:prstGeom prst="rect">
                    <a:avLst/>
                  </a:prstGeom>
                  <a:noFill/>
                </p:spPr>
                <p:txBody>
                  <a:bodyPr wrap="none" rtlCol="0">
                    <a:spAutoFit/>
                  </a:bodyPr>
                  <a:lstStyle/>
                  <a:p>
                    <a:r>
                      <a:rPr lang="sk-SK" sz="1600" dirty="0" smtClean="0">
                        <a:latin typeface="Calibri" pitchFamily="34" charset="0"/>
                        <a:cs typeface="Calibri" pitchFamily="34" charset="0"/>
                      </a:rPr>
                      <a:t>W, Z </a:t>
                    </a:r>
                    <a:r>
                      <a:rPr lang="sk-SK" sz="1600" dirty="0" err="1" smtClean="0">
                        <a:latin typeface="Calibri" pitchFamily="34" charset="0"/>
                        <a:cs typeface="Calibri" pitchFamily="34" charset="0"/>
                      </a:rPr>
                      <a:t>asoc</a:t>
                    </a:r>
                    <a:r>
                      <a:rPr lang="sk-SK" sz="1600" dirty="0" smtClean="0">
                        <a:latin typeface="Calibri" pitchFamily="34" charset="0"/>
                        <a:cs typeface="Calibri" pitchFamily="34" charset="0"/>
                      </a:rPr>
                      <a:t>. produkcia</a:t>
                    </a:r>
                    <a:endParaRPr lang="sk-SK" sz="1600" dirty="0">
                      <a:latin typeface="Calibri" pitchFamily="34" charset="0"/>
                      <a:cs typeface="Calibri" pitchFamily="34" charset="0"/>
                    </a:endParaRPr>
                  </a:p>
                </p:txBody>
              </p:sp>
            </p:grpSp>
            <p:grpSp>
              <p:nvGrpSpPr>
                <p:cNvPr id="17" name="Group 16"/>
                <p:cNvGrpSpPr/>
                <p:nvPr/>
              </p:nvGrpSpPr>
              <p:grpSpPr>
                <a:xfrm>
                  <a:off x="6836567" y="3016322"/>
                  <a:ext cx="2122678" cy="1598027"/>
                  <a:chOff x="6984000" y="1290274"/>
                  <a:chExt cx="2122678" cy="1598027"/>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678" y="1290274"/>
                    <a:ext cx="1905000" cy="1428750"/>
                  </a:xfrm>
                  <a:prstGeom prst="rect">
                    <a:avLst/>
                  </a:prstGeom>
                </p:spPr>
              </p:pic>
              <p:sp>
                <p:nvSpPr>
                  <p:cNvPr id="15" name="TextBox 14"/>
                  <p:cNvSpPr txBox="1"/>
                  <p:nvPr/>
                </p:nvSpPr>
                <p:spPr>
                  <a:xfrm>
                    <a:off x="7086600" y="2549747"/>
                    <a:ext cx="1601592" cy="338554"/>
                  </a:xfrm>
                  <a:prstGeom prst="rect">
                    <a:avLst/>
                  </a:prstGeom>
                  <a:noFill/>
                </p:spPr>
                <p:txBody>
                  <a:bodyPr wrap="none" rtlCol="0">
                    <a:spAutoFit/>
                  </a:bodyPr>
                  <a:lstStyle/>
                  <a:p>
                    <a:r>
                      <a:rPr lang="sk-SK" sz="1600" dirty="0" smtClean="0">
                        <a:latin typeface="Calibri" pitchFamily="34" charset="0"/>
                        <a:cs typeface="Calibri" pitchFamily="34" charset="0"/>
                      </a:rPr>
                      <a:t> assoc. produkcia</a:t>
                    </a:r>
                    <a:endParaRPr lang="sk-SK" sz="1600" dirty="0">
                      <a:latin typeface="Calibri" pitchFamily="34" charset="0"/>
                      <a:cs typeface="Calibri" pitchFamily="34" charset="0"/>
                    </a:endParaRPr>
                  </a:p>
                </p:txBody>
              </p:sp>
              <p:graphicFrame>
                <p:nvGraphicFramePr>
                  <p:cNvPr id="12" name="Object 11"/>
                  <p:cNvGraphicFramePr>
                    <a:graphicFrameLocks noChangeAspect="1"/>
                  </p:cNvGraphicFramePr>
                  <p:nvPr>
                    <p:extLst/>
                  </p:nvPr>
                </p:nvGraphicFramePr>
                <p:xfrm>
                  <a:off x="6984000" y="2592000"/>
                  <a:ext cx="228600" cy="266700"/>
                </p:xfrm>
                <a:graphic>
                  <a:graphicData uri="http://schemas.openxmlformats.org/presentationml/2006/ole">
                    <mc:AlternateContent xmlns:mc="http://schemas.openxmlformats.org/markup-compatibility/2006">
                      <mc:Choice xmlns:v="urn:schemas-microsoft-com:vml" Requires="v">
                        <p:oleObj spid="_x0000_s46138" name="Equation" r:id="rId7" imgW="228501" imgH="266584" progId="">
                          <p:embed/>
                        </p:oleObj>
                      </mc:Choice>
                      <mc:Fallback>
                        <p:oleObj name="Equation" r:id="rId7" imgW="228501" imgH="26658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4000" y="2592000"/>
                                <a:ext cx="2286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981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6632" y="1342463"/>
                  <a:ext cx="4018724" cy="2911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V="1">
                  <a:off x="1676400" y="2903721"/>
                  <a:ext cx="3072329" cy="128727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0"/>
                </p:cNvCxnSpPr>
                <p:nvPr/>
              </p:nvCxnSpPr>
              <p:spPr>
                <a:xfrm flipV="1">
                  <a:off x="1321141" y="1828801"/>
                  <a:ext cx="1980149" cy="695030"/>
                </a:xfrm>
                <a:prstGeom prst="straightConnector1">
                  <a:avLst/>
                </a:prstGeom>
                <a:ln>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190942" y="3547360"/>
                  <a:ext cx="2895658" cy="706227"/>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grpSp>
        </p:grpSp>
        <p:cxnSp>
          <p:nvCxnSpPr>
            <p:cNvPr id="31" name="Straight Arrow Connector 30"/>
            <p:cNvCxnSpPr>
              <a:stCxn id="14" idx="1"/>
            </p:cNvCxnSpPr>
            <p:nvPr/>
          </p:nvCxnSpPr>
          <p:spPr>
            <a:xfrm flipH="1">
              <a:off x="3817473" y="4320333"/>
              <a:ext cx="3000074" cy="63582"/>
            </a:xfrm>
            <a:prstGeom prst="straightConnector1">
              <a:avLst/>
            </a:prstGeom>
            <a:ln>
              <a:solidFill>
                <a:srgbClr val="008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8037" y="677655"/>
            <a:ext cx="9058763" cy="1701032"/>
            <a:chOff x="33520" y="791331"/>
            <a:chExt cx="9058763" cy="1701032"/>
          </a:xfrm>
        </p:grpSpPr>
        <p:sp>
          <p:nvSpPr>
            <p:cNvPr id="30" name="TextBox 29"/>
            <p:cNvSpPr txBox="1"/>
            <p:nvPr/>
          </p:nvSpPr>
          <p:spPr>
            <a:xfrm>
              <a:off x="33520" y="803425"/>
              <a:ext cx="3581400" cy="1092607"/>
            </a:xfrm>
            <a:prstGeom prst="rect">
              <a:avLst/>
            </a:prstGeom>
            <a:noFill/>
          </p:spPr>
          <p:txBody>
            <a:bodyPr wrap="square" rtlCol="0">
              <a:spAutoFit/>
            </a:bodyPr>
            <a:lstStyle/>
            <a:p>
              <a:pPr>
                <a:spcBef>
                  <a:spcPts val="600"/>
                </a:spcBef>
              </a:pPr>
              <a:r>
                <a:rPr lang="sk-SK" sz="2000" dirty="0" smtClean="0">
                  <a:latin typeface="Calibri" panose="020F0502020204030204" pitchFamily="34" charset="0"/>
                </a:rPr>
                <a:t>Aká je  štruktúra protónu?</a:t>
              </a:r>
            </a:p>
            <a:p>
              <a:pPr>
                <a:spcBef>
                  <a:spcPts val="600"/>
                </a:spcBef>
              </a:pPr>
              <a:r>
                <a:rPr lang="sk-SK" sz="2000" dirty="0" smtClean="0">
                  <a:latin typeface="Calibri" panose="020F0502020204030204" pitchFamily="34" charset="0"/>
                </a:rPr>
                <a:t>Je to dynamický systém  partónov – </a:t>
              </a:r>
              <a:r>
                <a:rPr lang="sk-SK" sz="2000" dirty="0" smtClean="0">
                  <a:solidFill>
                    <a:srgbClr val="C00000"/>
                  </a:solidFill>
                  <a:latin typeface="Calibri" panose="020F0502020204030204" pitchFamily="34" charset="0"/>
                </a:rPr>
                <a:t>kvarkov</a:t>
              </a:r>
              <a:r>
                <a:rPr lang="sk-SK" sz="2000" dirty="0" smtClean="0">
                  <a:latin typeface="Calibri" panose="020F0502020204030204" pitchFamily="34" charset="0"/>
                </a:rPr>
                <a:t> a </a:t>
              </a:r>
              <a:r>
                <a:rPr lang="sk-SK" sz="2000" dirty="0" smtClean="0">
                  <a:solidFill>
                    <a:srgbClr val="C00000"/>
                  </a:solidFill>
                  <a:latin typeface="Calibri" panose="020F0502020204030204" pitchFamily="34" charset="0"/>
                </a:rPr>
                <a:t>gluónov</a:t>
              </a:r>
              <a:endParaRPr lang="sk-SK" sz="2000" dirty="0">
                <a:solidFill>
                  <a:srgbClr val="C00000"/>
                </a:solidFill>
                <a:latin typeface="Calibri" panose="020F0502020204030204" pitchFamily="34" charset="0"/>
              </a:endParaRPr>
            </a:p>
          </p:txBody>
        </p:sp>
        <p:grpSp>
          <p:nvGrpSpPr>
            <p:cNvPr id="33" name="Group 32"/>
            <p:cNvGrpSpPr/>
            <p:nvPr/>
          </p:nvGrpSpPr>
          <p:grpSpPr>
            <a:xfrm>
              <a:off x="3643083" y="791331"/>
              <a:ext cx="5449200" cy="1701032"/>
              <a:chOff x="3724110" y="1134372"/>
              <a:chExt cx="5449200" cy="1701032"/>
            </a:xfrm>
          </p:grpSpPr>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4110" y="1142517"/>
                <a:ext cx="1299535" cy="1655459"/>
              </a:xfrm>
              <a:prstGeom prst="rect">
                <a:avLst/>
              </a:prstGeom>
              <a:ln>
                <a:solidFill>
                  <a:schemeClr val="bg1">
                    <a:lumMod val="85000"/>
                  </a:schemeClr>
                </a:solidFill>
              </a:ln>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53110" y="1134372"/>
                <a:ext cx="1720200" cy="1701032"/>
              </a:xfrm>
              <a:prstGeom prst="rect">
                <a:avLst/>
              </a:prstGeom>
              <a:ln>
                <a:solidFill>
                  <a:schemeClr val="bg1">
                    <a:lumMod val="85000"/>
                  </a:schemeClr>
                </a:solidFill>
              </a:ln>
            </p:spPr>
          </p:pic>
          <p:sp>
            <p:nvSpPr>
              <p:cNvPr id="36" name="TextBox 35"/>
              <p:cNvSpPr txBox="1"/>
              <p:nvPr/>
            </p:nvSpPr>
            <p:spPr>
              <a:xfrm>
                <a:off x="5029062" y="1255827"/>
                <a:ext cx="2443363" cy="707886"/>
              </a:xfrm>
              <a:prstGeom prst="rect">
                <a:avLst/>
              </a:prstGeom>
              <a:noFill/>
            </p:spPr>
            <p:txBody>
              <a:bodyPr wrap="square" rtlCol="0">
                <a:spAutoFit/>
              </a:bodyPr>
              <a:lstStyle/>
              <a:p>
                <a:pPr>
                  <a:spcBef>
                    <a:spcPts val="600"/>
                  </a:spcBef>
                </a:pPr>
                <a:r>
                  <a:rPr lang="sk-SK" sz="2000" dirty="0" err="1" smtClean="0">
                    <a:latin typeface="Calibri" panose="020F0502020204030204" pitchFamily="34" charset="0"/>
                  </a:rPr>
                  <a:t>partón</a:t>
                </a:r>
                <a:r>
                  <a:rPr lang="sk-SK" sz="2000" dirty="0" smtClean="0">
                    <a:latin typeface="Calibri" panose="020F0502020204030204" pitchFamily="34" charset="0"/>
                  </a:rPr>
                  <a:t> nesie časť </a:t>
                </a:r>
                <a:r>
                  <a:rPr lang="sk-SK" sz="2000" b="1" i="1" dirty="0" smtClean="0">
                    <a:solidFill>
                      <a:srgbClr val="C00000"/>
                    </a:solidFill>
                    <a:latin typeface="Times New Roman" panose="02020603050405020304" pitchFamily="18" charset="0"/>
                    <a:cs typeface="Times New Roman" panose="02020603050405020304" pitchFamily="18" charset="0"/>
                  </a:rPr>
                  <a:t>x</a:t>
                </a:r>
                <a:r>
                  <a:rPr lang="sk-SK" sz="2000" dirty="0" smtClean="0">
                    <a:latin typeface="Calibri" panose="020F0502020204030204" pitchFamily="34" charset="0"/>
                  </a:rPr>
                  <a:t> hybnosti </a:t>
                </a:r>
                <a:r>
                  <a:rPr lang="sk-SK" sz="2000" dirty="0" err="1" smtClean="0">
                    <a:latin typeface="Calibri" panose="020F0502020204030204" pitchFamily="34" charset="0"/>
                  </a:rPr>
                  <a:t>protonu</a:t>
                </a:r>
                <a:r>
                  <a:rPr lang="sk-SK" sz="2000" dirty="0" smtClean="0">
                    <a:latin typeface="Calibri" panose="020F0502020204030204" pitchFamily="34" charset="0"/>
                  </a:rPr>
                  <a:t> </a:t>
                </a:r>
                <a:endParaRPr lang="sk-SK" sz="2000" dirty="0">
                  <a:solidFill>
                    <a:srgbClr val="C00000"/>
                  </a:solidFill>
                  <a:latin typeface="Calibri" panose="020F0502020204030204" pitchFamily="34" charset="0"/>
                </a:endParaRPr>
              </a:p>
            </p:txBody>
          </p:sp>
          <p:sp>
            <p:nvSpPr>
              <p:cNvPr id="37" name="Right Arrow 36"/>
              <p:cNvSpPr/>
              <p:nvPr/>
            </p:nvSpPr>
            <p:spPr bwMode="auto">
              <a:xfrm>
                <a:off x="5727270" y="2034372"/>
                <a:ext cx="1219200" cy="76200"/>
              </a:xfrm>
              <a:prstGeom prst="right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k-SK" sz="2400" b="0" i="0" u="none" strike="noStrike" cap="none" normalizeH="0" baseline="0" smtClean="0">
                  <a:ln>
                    <a:noFill/>
                  </a:ln>
                  <a:solidFill>
                    <a:schemeClr val="tx1"/>
                  </a:solidFill>
                  <a:effectLst/>
                  <a:latin typeface="Verdana" pitchFamily="34" charset="0"/>
                </a:endParaRPr>
              </a:p>
            </p:txBody>
          </p:sp>
        </p:grpSp>
      </p:grpSp>
      <p:sp>
        <p:nvSpPr>
          <p:cNvPr id="38" name="Slide Number Placeholder 5"/>
          <p:cNvSpPr>
            <a:spLocks noGrp="1"/>
          </p:cNvSpPr>
          <p:nvPr>
            <p:ph type="sldNum" sz="quarter" idx="12"/>
          </p:nvPr>
        </p:nvSpPr>
        <p:spPr>
          <a:xfrm>
            <a:off x="6553199" y="6552000"/>
            <a:ext cx="19050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anose="020F0502020204030204" pitchFamily="34" charset="0"/>
              </a:rPr>
              <a:pPr/>
              <a:t>5</a:t>
            </a:fld>
            <a:endParaRPr lang="en-CA" sz="1400" dirty="0" smtClean="0">
              <a:solidFill>
                <a:schemeClr val="bg1">
                  <a:lumMod val="50000"/>
                </a:schemeClr>
              </a:solidFill>
              <a:latin typeface="Calibri" panose="020F0502020204030204" pitchFamily="34" charset="0"/>
            </a:endParaRPr>
          </a:p>
        </p:txBody>
      </p:sp>
      <p:sp>
        <p:nvSpPr>
          <p:cNvPr id="39" name="Date Placeholder 3"/>
          <p:cNvSpPr>
            <a:spLocks noGrp="1"/>
          </p:cNvSpPr>
          <p:nvPr>
            <p:ph type="dt" sz="quarter" idx="10"/>
          </p:nvPr>
        </p:nvSpPr>
        <p:spPr>
          <a:xfrm>
            <a:off x="672588" y="6552000"/>
            <a:ext cx="19050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92EF577-39FF-4586-AD17-BC87B35686F5}" type="datetime1">
              <a:rPr lang="en-CA" sz="1400" smtClean="0">
                <a:solidFill>
                  <a:schemeClr val="bg1">
                    <a:lumMod val="50000"/>
                  </a:schemeClr>
                </a:solidFill>
                <a:latin typeface="Calibri" panose="020F0502020204030204" pitchFamily="34" charset="0"/>
              </a:rPr>
              <a:t>2022-06-26</a:t>
            </a:fld>
            <a:endParaRPr lang="en-CA" sz="1400" dirty="0" smtClean="0">
              <a:solidFill>
                <a:schemeClr val="bg1">
                  <a:lumMod val="50000"/>
                </a:schemeClr>
              </a:solidFill>
              <a:latin typeface="Calibri" pitchFamily="34" charset="0"/>
            </a:endParaRPr>
          </a:p>
        </p:txBody>
      </p:sp>
      <p:sp>
        <p:nvSpPr>
          <p:cNvPr id="40" name="Footer Placeholder 4"/>
          <p:cNvSpPr>
            <a:spLocks noGrp="1"/>
          </p:cNvSpPr>
          <p:nvPr>
            <p:ph type="ftr" sz="quarter" idx="11"/>
          </p:nvPr>
        </p:nvSpPr>
        <p:spPr>
          <a:xfrm>
            <a:off x="3124200" y="6552000"/>
            <a:ext cx="3276600" cy="28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anose="020F0502020204030204" pitchFamily="34" charset="0"/>
              </a:rPr>
              <a:t>Časticová fyzika a svet okolo nás, S. Tokár</a:t>
            </a:r>
          </a:p>
        </p:txBody>
      </p:sp>
    </p:spTree>
    <p:extLst>
      <p:ext uri="{BB962C8B-B14F-4D97-AF65-F5344CB8AC3E}">
        <p14:creationId xmlns:p14="http://schemas.microsoft.com/office/powerpoint/2010/main" val="14312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762000"/>
          </a:xfrm>
        </p:spPr>
        <p:txBody>
          <a:bodyPr/>
          <a:lstStyle/>
          <a:p>
            <a:r>
              <a:rPr lang="sk-SK" sz="3200" dirty="0" smtClean="0">
                <a:latin typeface="Calibri" pitchFamily="34" charset="0"/>
              </a:rPr>
              <a:t>Rekonštrukcia </a:t>
            </a:r>
            <a:r>
              <a:rPr lang="sk-SK" sz="3200" dirty="0" err="1" smtClean="0">
                <a:latin typeface="Calibri" pitchFamily="34" charset="0"/>
              </a:rPr>
              <a:t>Higgsovho</a:t>
            </a:r>
            <a:r>
              <a:rPr lang="sk-SK" sz="3200" dirty="0" smtClean="0">
                <a:latin typeface="Calibri" pitchFamily="34" charset="0"/>
              </a:rPr>
              <a:t> </a:t>
            </a:r>
            <a:r>
              <a:rPr lang="sk-SK" sz="3200" dirty="0" err="1" smtClean="0">
                <a:latin typeface="Calibri" pitchFamily="34" charset="0"/>
              </a:rPr>
              <a:t>bozónu</a:t>
            </a:r>
            <a:endParaRPr lang="sk-SK" sz="3200" dirty="0" smtClean="0">
              <a:latin typeface="Calibri" pitchFamily="34" charset="0"/>
            </a:endParaRPr>
          </a:p>
        </p:txBody>
      </p:sp>
      <p:sp>
        <p:nvSpPr>
          <p:cNvPr id="13" name="TextBox 12"/>
          <p:cNvSpPr txBox="1"/>
          <p:nvPr/>
        </p:nvSpPr>
        <p:spPr>
          <a:xfrm>
            <a:off x="83154" y="735266"/>
            <a:ext cx="8375046" cy="769441"/>
          </a:xfrm>
          <a:prstGeom prst="rect">
            <a:avLst/>
          </a:prstGeom>
          <a:noFill/>
        </p:spPr>
        <p:txBody>
          <a:bodyPr wrap="square">
            <a:spAutoFit/>
          </a:bodyPr>
          <a:lstStyle/>
          <a:p>
            <a:pPr>
              <a:defRPr/>
            </a:pPr>
            <a:r>
              <a:rPr lang="sk-SK" sz="2200" dirty="0">
                <a:solidFill>
                  <a:srgbClr val="000000"/>
                </a:solidFill>
                <a:latin typeface="Calibri" pitchFamily="34" charset="0"/>
              </a:rPr>
              <a:t>Ako rekonštruovať Higgsov bozón ? </a:t>
            </a:r>
            <a:r>
              <a:rPr lang="sk-SK" sz="2200" dirty="0" smtClean="0">
                <a:solidFill>
                  <a:srgbClr val="000000"/>
                </a:solidFill>
                <a:latin typeface="Calibri" pitchFamily="34" charset="0"/>
              </a:rPr>
              <a:t> </a:t>
            </a:r>
            <a:r>
              <a:rPr lang="sk-SK" sz="2200" dirty="0" smtClean="0">
                <a:solidFill>
                  <a:srgbClr val="000000"/>
                </a:solidFill>
                <a:latin typeface="Calibri" pitchFamily="34" charset="0"/>
                <a:sym typeface="Symbol"/>
              </a:rPr>
              <a:t>- z</a:t>
            </a:r>
            <a:r>
              <a:rPr lang="sk-SK" sz="2200" dirty="0" smtClean="0">
                <a:solidFill>
                  <a:srgbClr val="000000"/>
                </a:solidFill>
                <a:latin typeface="Calibri" pitchFamily="34" charset="0"/>
              </a:rPr>
              <a:t> </a:t>
            </a:r>
            <a:r>
              <a:rPr lang="sk-SK" sz="2200" dirty="0">
                <a:solidFill>
                  <a:srgbClr val="000000"/>
                </a:solidFill>
                <a:latin typeface="Calibri" pitchFamily="34" charset="0"/>
              </a:rPr>
              <a:t>jeho rozpadových produktov:</a:t>
            </a:r>
            <a:endParaRPr lang="sk-SK" sz="2200" dirty="0">
              <a:solidFill>
                <a:srgbClr val="0000FF"/>
              </a:solidFill>
              <a:latin typeface="Calibri" pitchFamily="34" charset="0"/>
            </a:endParaRPr>
          </a:p>
          <a:p>
            <a:pPr>
              <a:defRPr/>
            </a:pPr>
            <a:r>
              <a:rPr lang="sk-SK" sz="2000" b="1" i="1" dirty="0" smtClean="0">
                <a:solidFill>
                  <a:srgbClr val="0000FF"/>
                </a:solidFill>
                <a:latin typeface="Times New Roman" pitchFamily="18" charset="0"/>
                <a:cs typeface="Times New Roman" pitchFamily="18" charset="0"/>
              </a:rPr>
              <a:t> H </a:t>
            </a:r>
            <a:r>
              <a:rPr lang="sk-SK" sz="2000" b="1" i="1" dirty="0">
                <a:solidFill>
                  <a:srgbClr val="0000FF"/>
                </a:solidFill>
                <a:latin typeface="Times New Roman" pitchFamily="18" charset="0"/>
                <a:cs typeface="Times New Roman" pitchFamily="18" charset="0"/>
                <a:sym typeface="Symbol"/>
              </a:rPr>
              <a:t>   </a:t>
            </a:r>
            <a:r>
              <a:rPr lang="sk-SK" sz="2000" b="1" i="1" dirty="0" smtClean="0">
                <a:solidFill>
                  <a:srgbClr val="0000FF"/>
                </a:solidFill>
                <a:latin typeface="Times New Roman" pitchFamily="18" charset="0"/>
                <a:cs typeface="Times New Roman" pitchFamily="18" charset="0"/>
                <a:sym typeface="Symbol"/>
              </a:rPr>
              <a:t> </a:t>
            </a:r>
            <a:r>
              <a:rPr lang="sk-SK" sz="2000" b="1" dirty="0" smtClean="0">
                <a:solidFill>
                  <a:srgbClr val="006600"/>
                </a:solidFill>
                <a:latin typeface="Times New Roman" pitchFamily="18" charset="0"/>
                <a:cs typeface="Times New Roman" pitchFamily="18" charset="0"/>
                <a:sym typeface="Symbol"/>
              </a:rPr>
              <a:t>(</a:t>
            </a:r>
            <a:r>
              <a:rPr lang="sk-SK" sz="2000" b="1" i="1" dirty="0">
                <a:solidFill>
                  <a:srgbClr val="006600"/>
                </a:solidFill>
                <a:latin typeface="Times New Roman" pitchFamily="18" charset="0"/>
                <a:cs typeface="Times New Roman" pitchFamily="18" charset="0"/>
                <a:sym typeface="Symbol"/>
              </a:rPr>
              <a:t>Br =</a:t>
            </a:r>
            <a:r>
              <a:rPr lang="sk-SK" sz="2000" dirty="0">
                <a:solidFill>
                  <a:srgbClr val="006600"/>
                </a:solidFill>
                <a:latin typeface="Times New Roman" pitchFamily="18" charset="0"/>
                <a:cs typeface="Times New Roman" pitchFamily="18" charset="0"/>
                <a:sym typeface="Symbol"/>
              </a:rPr>
              <a:t>2</a:t>
            </a:r>
            <a:r>
              <a:rPr lang="sk-SK" sz="2000" dirty="0" smtClean="0">
                <a:solidFill>
                  <a:srgbClr val="006600"/>
                </a:solidFill>
                <a:latin typeface="Times New Roman" pitchFamily="18" charset="0"/>
                <a:cs typeface="Times New Roman" pitchFamily="18" charset="0"/>
                <a:sym typeface="Symbol"/>
              </a:rPr>
              <a:t>10</a:t>
            </a:r>
            <a:r>
              <a:rPr lang="sk-SK" sz="2000" baseline="30000" dirty="0" smtClean="0">
                <a:solidFill>
                  <a:srgbClr val="006600"/>
                </a:solidFill>
                <a:latin typeface="Times New Roman" pitchFamily="18" charset="0"/>
                <a:cs typeface="Times New Roman" pitchFamily="18" charset="0"/>
                <a:sym typeface="Symbol"/>
              </a:rPr>
              <a:t>-3</a:t>
            </a:r>
            <a:r>
              <a:rPr lang="sk-SK" sz="2000" b="1" dirty="0" smtClean="0">
                <a:solidFill>
                  <a:srgbClr val="006600"/>
                </a:solidFill>
                <a:latin typeface="Times New Roman" pitchFamily="18" charset="0"/>
                <a:cs typeface="Times New Roman" pitchFamily="18" charset="0"/>
                <a:sym typeface="Symbol"/>
              </a:rPr>
              <a:t>)</a:t>
            </a:r>
            <a:r>
              <a:rPr lang="sk-SK" sz="2000" b="1" i="1" dirty="0" smtClean="0">
                <a:solidFill>
                  <a:srgbClr val="006600"/>
                </a:solidFill>
                <a:latin typeface="Times New Roman" pitchFamily="18" charset="0"/>
                <a:cs typeface="Times New Roman" pitchFamily="18" charset="0"/>
                <a:sym typeface="Symbol"/>
              </a:rPr>
              <a:t>,      </a:t>
            </a:r>
            <a:r>
              <a:rPr lang="sk-SK" sz="2000" b="1" i="1" dirty="0" smtClean="0">
                <a:solidFill>
                  <a:srgbClr val="0000FF"/>
                </a:solidFill>
                <a:latin typeface="Times New Roman" pitchFamily="18" charset="0"/>
                <a:cs typeface="Times New Roman" pitchFamily="18" charset="0"/>
                <a:sym typeface="Symbol"/>
              </a:rPr>
              <a:t>H</a:t>
            </a:r>
            <a:r>
              <a:rPr lang="sk-SK" sz="2000" b="1" i="1" dirty="0">
                <a:solidFill>
                  <a:srgbClr val="0000FF"/>
                </a:solidFill>
                <a:latin typeface="Times New Roman" pitchFamily="18" charset="0"/>
                <a:cs typeface="Times New Roman" pitchFamily="18" charset="0"/>
                <a:sym typeface="Symbol"/>
              </a:rPr>
              <a:t>  </a:t>
            </a:r>
            <a:r>
              <a:rPr lang="sk-SK" sz="2000" b="1" i="1" dirty="0" smtClean="0">
                <a:solidFill>
                  <a:srgbClr val="0000FF"/>
                </a:solidFill>
                <a:latin typeface="Times New Roman" pitchFamily="18" charset="0"/>
                <a:cs typeface="Times New Roman" pitchFamily="18" charset="0"/>
                <a:sym typeface="Symbol"/>
              </a:rPr>
              <a:t>ZZ</a:t>
            </a:r>
            <a:r>
              <a:rPr lang="en-US" sz="2000" b="1" i="1" dirty="0" smtClean="0">
                <a:solidFill>
                  <a:srgbClr val="0000FF"/>
                </a:solidFill>
                <a:latin typeface="Times New Roman" pitchFamily="18" charset="0"/>
                <a:cs typeface="Times New Roman" pitchFamily="18" charset="0"/>
                <a:sym typeface="Symbol"/>
              </a:rPr>
              <a:t>*</a:t>
            </a:r>
            <a:r>
              <a:rPr lang="sk-SK" sz="2000" b="1" i="1" dirty="0" smtClean="0">
                <a:solidFill>
                  <a:srgbClr val="0000FF"/>
                </a:solidFill>
                <a:latin typeface="Times New Roman" pitchFamily="18" charset="0"/>
                <a:cs typeface="Times New Roman" pitchFamily="18" charset="0"/>
                <a:sym typeface="Symbol"/>
              </a:rPr>
              <a:t> </a:t>
            </a:r>
            <a:r>
              <a:rPr lang="sk-SK" sz="2000" b="1" i="1" dirty="0">
                <a:solidFill>
                  <a:srgbClr val="0000FF"/>
                </a:solidFill>
                <a:latin typeface="Times New Roman" pitchFamily="18" charset="0"/>
                <a:cs typeface="Times New Roman" pitchFamily="18" charset="0"/>
                <a:sym typeface="Symbol"/>
              </a:rPr>
              <a:t>l</a:t>
            </a:r>
            <a:r>
              <a:rPr lang="sk-SK" sz="2000" b="1" i="1" baseline="30000" dirty="0">
                <a:solidFill>
                  <a:srgbClr val="0000FF"/>
                </a:solidFill>
                <a:latin typeface="Times New Roman" pitchFamily="18" charset="0"/>
                <a:cs typeface="Times New Roman" pitchFamily="18" charset="0"/>
                <a:sym typeface="Symbol"/>
              </a:rPr>
              <a:t>+</a:t>
            </a:r>
            <a:r>
              <a:rPr lang="sk-SK" sz="2000" b="1" i="1" dirty="0">
                <a:solidFill>
                  <a:srgbClr val="0000FF"/>
                </a:solidFill>
                <a:latin typeface="Times New Roman" pitchFamily="18" charset="0"/>
                <a:cs typeface="Times New Roman" pitchFamily="18" charset="0"/>
                <a:sym typeface="Symbol"/>
              </a:rPr>
              <a:t>l</a:t>
            </a:r>
            <a:r>
              <a:rPr lang="sk-SK" sz="2000" b="1" i="1" baseline="30000" dirty="0">
                <a:solidFill>
                  <a:srgbClr val="0000FF"/>
                </a:solidFill>
                <a:latin typeface="Times New Roman" pitchFamily="18" charset="0"/>
                <a:cs typeface="Times New Roman" pitchFamily="18" charset="0"/>
                <a:sym typeface="Symbol"/>
              </a:rPr>
              <a:t>- </a:t>
            </a:r>
            <a:r>
              <a:rPr lang="sk-SK" sz="2000" b="1" i="1" dirty="0">
                <a:solidFill>
                  <a:srgbClr val="0000FF"/>
                </a:solidFill>
                <a:latin typeface="Times New Roman" pitchFamily="18" charset="0"/>
                <a:cs typeface="Times New Roman" pitchFamily="18" charset="0"/>
                <a:sym typeface="Symbol"/>
              </a:rPr>
              <a:t>l</a:t>
            </a:r>
            <a:r>
              <a:rPr lang="sk-SK" sz="2000" b="1" i="1" baseline="30000" dirty="0">
                <a:solidFill>
                  <a:srgbClr val="0000FF"/>
                </a:solidFill>
                <a:latin typeface="Times New Roman" pitchFamily="18" charset="0"/>
                <a:cs typeface="Times New Roman" pitchFamily="18" charset="0"/>
                <a:sym typeface="Symbol"/>
              </a:rPr>
              <a:t>+</a:t>
            </a:r>
            <a:r>
              <a:rPr lang="sk-SK" sz="2000" b="1" i="1" dirty="0">
                <a:solidFill>
                  <a:srgbClr val="0000FF"/>
                </a:solidFill>
                <a:latin typeface="Times New Roman" pitchFamily="18" charset="0"/>
                <a:cs typeface="Times New Roman" pitchFamily="18" charset="0"/>
                <a:sym typeface="Symbol"/>
              </a:rPr>
              <a:t>l</a:t>
            </a:r>
            <a:r>
              <a:rPr lang="sk-SK" sz="2000" b="1" i="1" baseline="30000" dirty="0">
                <a:solidFill>
                  <a:srgbClr val="0000FF"/>
                </a:solidFill>
                <a:latin typeface="Times New Roman" pitchFamily="18" charset="0"/>
                <a:cs typeface="Times New Roman" pitchFamily="18" charset="0"/>
                <a:sym typeface="Symbol"/>
              </a:rPr>
              <a:t>-    </a:t>
            </a:r>
            <a:r>
              <a:rPr lang="sk-SK" sz="2000" b="1" dirty="0">
                <a:solidFill>
                  <a:srgbClr val="006600"/>
                </a:solidFill>
                <a:latin typeface="Times New Roman" pitchFamily="18" charset="0"/>
                <a:cs typeface="Times New Roman" pitchFamily="18" charset="0"/>
                <a:sym typeface="Symbol"/>
              </a:rPr>
              <a:t>(</a:t>
            </a:r>
            <a:r>
              <a:rPr lang="sk-SK" sz="2000" b="1" i="1" dirty="0">
                <a:solidFill>
                  <a:srgbClr val="006600"/>
                </a:solidFill>
                <a:latin typeface="Times New Roman" pitchFamily="18" charset="0"/>
                <a:cs typeface="Times New Roman" pitchFamily="18" charset="0"/>
                <a:sym typeface="Symbol"/>
              </a:rPr>
              <a:t>Br =</a:t>
            </a:r>
            <a:r>
              <a:rPr lang="sk-SK" sz="2000" dirty="0">
                <a:solidFill>
                  <a:srgbClr val="006600"/>
                </a:solidFill>
                <a:latin typeface="Times New Roman" pitchFamily="18" charset="0"/>
                <a:cs typeface="Times New Roman" pitchFamily="18" charset="0"/>
                <a:sym typeface="Symbol"/>
              </a:rPr>
              <a:t>3</a:t>
            </a:r>
            <a:r>
              <a:rPr lang="sk-SK" sz="2000" dirty="0" smtClean="0">
                <a:solidFill>
                  <a:srgbClr val="006600"/>
                </a:solidFill>
                <a:latin typeface="Times New Roman" pitchFamily="18" charset="0"/>
                <a:cs typeface="Times New Roman" pitchFamily="18" charset="0"/>
                <a:sym typeface="Symbol"/>
              </a:rPr>
              <a:t>10</a:t>
            </a:r>
            <a:r>
              <a:rPr lang="sk-SK" sz="2000" baseline="30000" dirty="0" smtClean="0">
                <a:solidFill>
                  <a:srgbClr val="006600"/>
                </a:solidFill>
                <a:latin typeface="Times New Roman" pitchFamily="18" charset="0"/>
                <a:cs typeface="Times New Roman" pitchFamily="18" charset="0"/>
                <a:sym typeface="Symbol"/>
              </a:rPr>
              <a:t>-2</a:t>
            </a:r>
            <a:r>
              <a:rPr lang="sk-SK" sz="2200" b="1" dirty="0" smtClean="0">
                <a:solidFill>
                  <a:srgbClr val="006600"/>
                </a:solidFill>
                <a:latin typeface="Times New Roman" pitchFamily="18" charset="0"/>
                <a:cs typeface="Times New Roman" pitchFamily="18" charset="0"/>
                <a:sym typeface="Symbol"/>
              </a:rPr>
              <a:t>)</a:t>
            </a:r>
            <a:r>
              <a:rPr lang="sk-SK" sz="1900" b="1" i="1" baseline="30000" dirty="0" smtClean="0">
                <a:solidFill>
                  <a:srgbClr val="000000"/>
                </a:solidFill>
                <a:latin typeface="Times New Roman" pitchFamily="18" charset="0"/>
                <a:cs typeface="Times New Roman" pitchFamily="18" charset="0"/>
                <a:sym typeface="Symbol"/>
              </a:rPr>
              <a:t> </a:t>
            </a:r>
            <a:r>
              <a:rPr lang="sk-SK" sz="1900" b="1" i="1" baseline="30000" dirty="0">
                <a:solidFill>
                  <a:srgbClr val="000000"/>
                </a:solidFill>
                <a:latin typeface="Times New Roman" pitchFamily="18" charset="0"/>
                <a:cs typeface="Times New Roman" pitchFamily="18" charset="0"/>
                <a:sym typeface="Symbol"/>
              </a:rPr>
              <a:t>...</a:t>
            </a:r>
            <a:endParaRPr lang="sk-SK" sz="1900" b="1" i="1" baseline="30000" dirty="0">
              <a:solidFill>
                <a:srgbClr val="000000"/>
              </a:solidFill>
              <a:latin typeface="Times New Roman" pitchFamily="18" charset="0"/>
              <a:cs typeface="Times New Roman" pitchFamily="18" charset="0"/>
            </a:endParaRPr>
          </a:p>
        </p:txBody>
      </p:sp>
      <p:sp>
        <p:nvSpPr>
          <p:cNvPr id="15" name="TextBox 14"/>
          <p:cNvSpPr txBox="1"/>
          <p:nvPr/>
        </p:nvSpPr>
        <p:spPr>
          <a:xfrm>
            <a:off x="53340" y="3312000"/>
            <a:ext cx="9014460" cy="415498"/>
          </a:xfrm>
          <a:prstGeom prst="rect">
            <a:avLst/>
          </a:prstGeom>
          <a:solidFill>
            <a:schemeClr val="accent5">
              <a:lumMod val="20000"/>
              <a:lumOff val="80000"/>
            </a:schemeClr>
          </a:solidFill>
          <a:ln>
            <a:solidFill>
              <a:schemeClr val="bg1">
                <a:lumMod val="75000"/>
              </a:schemeClr>
            </a:solidFill>
          </a:ln>
        </p:spPr>
        <p:txBody>
          <a:bodyPr wrap="square" rtlCol="0">
            <a:spAutoFit/>
          </a:bodyPr>
          <a:lstStyle/>
          <a:p>
            <a:r>
              <a:rPr lang="sk-SK" sz="2100" dirty="0" smtClean="0">
                <a:solidFill>
                  <a:srgbClr val="C00000"/>
                </a:solidFill>
                <a:latin typeface="Calibri" pitchFamily="34" charset="0"/>
              </a:rPr>
              <a:t>Problém:</a:t>
            </a:r>
            <a:r>
              <a:rPr lang="sk-SK" sz="2100" dirty="0" smtClean="0">
                <a:latin typeface="Calibri" pitchFamily="34" charset="0"/>
              </a:rPr>
              <a:t> </a:t>
            </a:r>
            <a:r>
              <a:rPr lang="sk-SK" sz="2100" dirty="0" smtClean="0">
                <a:solidFill>
                  <a:srgbClr val="0000FF"/>
                </a:solidFill>
                <a:latin typeface="Calibri" pitchFamily="34" charset="0"/>
              </a:rPr>
              <a:t>2</a:t>
            </a:r>
            <a:r>
              <a:rPr lang="sk-SK" sz="2100" dirty="0" smtClean="0">
                <a:solidFill>
                  <a:srgbClr val="0000FF"/>
                </a:solidFill>
                <a:latin typeface="Calibri" pitchFamily="34" charset="0"/>
                <a:sym typeface="Symbol"/>
              </a:rPr>
              <a:t></a:t>
            </a:r>
            <a:r>
              <a:rPr lang="sk-SK" sz="2100" dirty="0" smtClean="0">
                <a:latin typeface="Calibri" pitchFamily="34" charset="0"/>
                <a:sym typeface="Symbol"/>
              </a:rPr>
              <a:t> môžu byť nielen z </a:t>
            </a:r>
            <a:r>
              <a:rPr lang="sk-SK" sz="2100" dirty="0" smtClean="0">
                <a:solidFill>
                  <a:srgbClr val="0000FF"/>
                </a:solidFill>
                <a:latin typeface="Calibri" pitchFamily="34" charset="0"/>
                <a:sym typeface="Symbol"/>
              </a:rPr>
              <a:t>H</a:t>
            </a:r>
            <a:r>
              <a:rPr lang="sk-SK" sz="2100" dirty="0" smtClean="0">
                <a:latin typeface="Calibri" pitchFamily="34" charset="0"/>
                <a:sym typeface="Symbol"/>
              </a:rPr>
              <a:t> ale aj z pozadia  H bozón – </a:t>
            </a:r>
            <a:r>
              <a:rPr lang="sk-SK" sz="2100" dirty="0" smtClean="0">
                <a:solidFill>
                  <a:srgbClr val="0000FF"/>
                </a:solidFill>
                <a:latin typeface="Calibri" pitchFamily="34" charset="0"/>
                <a:sym typeface="Symbol"/>
              </a:rPr>
              <a:t>pík v spektre </a:t>
            </a:r>
            <a:r>
              <a:rPr lang="sk-SK" sz="2100" b="1" i="1" dirty="0" smtClean="0">
                <a:solidFill>
                  <a:srgbClr val="0000FF"/>
                </a:solidFill>
                <a:latin typeface="Times New Roman" pitchFamily="18" charset="0"/>
                <a:cs typeface="Times New Roman" pitchFamily="18" charset="0"/>
                <a:sym typeface="Symbol"/>
              </a:rPr>
              <a:t>m</a:t>
            </a:r>
            <a:r>
              <a:rPr lang="sk-SK" sz="2100" b="1" baseline="-25000" dirty="0" smtClean="0">
                <a:solidFill>
                  <a:srgbClr val="0000FF"/>
                </a:solidFill>
                <a:latin typeface="Times New Roman" pitchFamily="18" charset="0"/>
                <a:cs typeface="Times New Roman" pitchFamily="18" charset="0"/>
                <a:sym typeface="Symbol"/>
              </a:rPr>
              <a:t></a:t>
            </a:r>
            <a:endParaRPr lang="sk-SK" sz="2100" b="1" baseline="-25000" dirty="0">
              <a:latin typeface="Times New Roman" pitchFamily="18" charset="0"/>
              <a:cs typeface="Times New Roman" pitchFamily="18" charset="0"/>
            </a:endParaRPr>
          </a:p>
        </p:txBody>
      </p:sp>
      <p:grpSp>
        <p:nvGrpSpPr>
          <p:cNvPr id="8" name="Group 7"/>
          <p:cNvGrpSpPr/>
          <p:nvPr/>
        </p:nvGrpSpPr>
        <p:grpSpPr>
          <a:xfrm>
            <a:off x="76200" y="2412000"/>
            <a:ext cx="8177216" cy="828900"/>
            <a:chOff x="581570" y="3927025"/>
            <a:chExt cx="8177216" cy="828900"/>
          </a:xfrm>
          <a:solidFill>
            <a:schemeClr val="accent5">
              <a:lumMod val="20000"/>
              <a:lumOff val="80000"/>
            </a:schemeClr>
          </a:solidFill>
        </p:grpSpPr>
        <p:sp>
          <p:nvSpPr>
            <p:cNvPr id="14" name="TextBox 13"/>
            <p:cNvSpPr txBox="1"/>
            <p:nvPr/>
          </p:nvSpPr>
          <p:spPr bwMode="auto">
            <a:xfrm>
              <a:off x="581570" y="3927025"/>
              <a:ext cx="8177216" cy="430887"/>
            </a:xfrm>
            <a:prstGeom prst="rect">
              <a:avLst/>
            </a:prstGeom>
            <a:noFill/>
          </p:spPr>
          <p:txBody>
            <a:bodyPr wrap="square">
              <a:spAutoFit/>
            </a:bodyPr>
            <a:lstStyle/>
            <a:p>
              <a:pPr>
                <a:defRPr/>
              </a:pPr>
              <a:r>
                <a:rPr lang="sk-SK" sz="2100" dirty="0">
                  <a:solidFill>
                    <a:srgbClr val="000000"/>
                  </a:solidFill>
                  <a:latin typeface="Calibri" pitchFamily="34" charset="0"/>
                </a:rPr>
                <a:t>Experimentálny postup pri </a:t>
              </a:r>
              <a:r>
                <a:rPr lang="sk-SK" sz="2100" b="1" dirty="0">
                  <a:solidFill>
                    <a:srgbClr val="0000FF"/>
                  </a:solidFill>
                  <a:latin typeface="Calibri" pitchFamily="34" charset="0"/>
                </a:rPr>
                <a:t>H</a:t>
              </a:r>
              <a:r>
                <a:rPr lang="sk-SK" sz="2100" b="1" dirty="0">
                  <a:solidFill>
                    <a:srgbClr val="0000FF"/>
                  </a:solidFill>
                  <a:latin typeface="Calibri" pitchFamily="34" charset="0"/>
                  <a:sym typeface="Symbol"/>
                </a:rPr>
                <a:t></a:t>
              </a:r>
              <a:r>
                <a:rPr lang="sk-SK" sz="2100" dirty="0" smtClean="0">
                  <a:solidFill>
                    <a:srgbClr val="000000"/>
                  </a:solidFill>
                  <a:latin typeface="Calibri" pitchFamily="34" charset="0"/>
                  <a:sym typeface="Symbol"/>
                </a:rPr>
                <a:t>: konštruovať invariantná </a:t>
              </a:r>
              <a:r>
                <a:rPr lang="sk-SK" sz="2100" dirty="0">
                  <a:solidFill>
                    <a:srgbClr val="000000"/>
                  </a:solidFill>
                  <a:latin typeface="Calibri" pitchFamily="34" charset="0"/>
                  <a:sym typeface="Symbol"/>
                </a:rPr>
                <a:t>hmotnosť </a:t>
              </a:r>
              <a:r>
                <a:rPr lang="sk-SK" sz="2100" dirty="0">
                  <a:solidFill>
                    <a:srgbClr val="0000FF"/>
                  </a:solidFill>
                  <a:latin typeface="Calibri" pitchFamily="34" charset="0"/>
                  <a:cs typeface="Times New Roman" pitchFamily="18" charset="0"/>
                  <a:sym typeface="Symbol"/>
                </a:rPr>
                <a:t>2</a:t>
              </a:r>
              <a:r>
                <a:rPr lang="sk-SK" sz="2100" b="1" dirty="0">
                  <a:solidFill>
                    <a:srgbClr val="0000FF"/>
                  </a:solidFill>
                  <a:latin typeface="Calibri" pitchFamily="34" charset="0"/>
                  <a:cs typeface="Times New Roman" pitchFamily="18" charset="0"/>
                  <a:sym typeface="Symbol"/>
                </a:rPr>
                <a:t></a:t>
              </a:r>
              <a:endParaRPr lang="sk-SK" sz="2100" b="1" dirty="0">
                <a:solidFill>
                  <a:srgbClr val="0000FF"/>
                </a:solidFill>
                <a:latin typeface="Calibri" pitchFamily="34"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98474107"/>
                </p:ext>
              </p:extLst>
            </p:nvPr>
          </p:nvGraphicFramePr>
          <p:xfrm>
            <a:off x="1800770" y="4260625"/>
            <a:ext cx="5321300" cy="495300"/>
          </p:xfrm>
          <a:graphic>
            <a:graphicData uri="http://schemas.openxmlformats.org/presentationml/2006/ole">
              <mc:AlternateContent xmlns:mc="http://schemas.openxmlformats.org/markup-compatibility/2006">
                <mc:Choice xmlns:v="urn:schemas-microsoft-com:vml" Requires="v">
                  <p:oleObj spid="_x0000_s45310" name="Equation" r:id="rId4" imgW="5321160" imgH="495000" progId="Equation.DSMT4">
                    <p:embed/>
                  </p:oleObj>
                </mc:Choice>
                <mc:Fallback>
                  <p:oleObj name="Equation" r:id="rId4" imgW="5321160" imgH="495000" progId="Equation.DSMT4">
                    <p:embed/>
                    <p:pic>
                      <p:nvPicPr>
                        <p:cNvPr id="0" name=""/>
                        <p:cNvPicPr/>
                        <p:nvPr/>
                      </p:nvPicPr>
                      <p:blipFill>
                        <a:blip r:embed="rId5"/>
                        <a:stretch>
                          <a:fillRect/>
                        </a:stretch>
                      </p:blipFill>
                      <p:spPr>
                        <a:xfrm>
                          <a:off x="1800770" y="4260625"/>
                          <a:ext cx="5321300" cy="495300"/>
                        </a:xfrm>
                        <a:prstGeom prst="rect">
                          <a:avLst/>
                        </a:prstGeom>
                      </p:spPr>
                    </p:pic>
                  </p:oleObj>
                </mc:Fallback>
              </mc:AlternateContent>
            </a:graphicData>
          </a:graphic>
        </p:graphicFrame>
      </p:grpSp>
      <p:grpSp>
        <p:nvGrpSpPr>
          <p:cNvPr id="17" name="Skupina 16"/>
          <p:cNvGrpSpPr/>
          <p:nvPr/>
        </p:nvGrpSpPr>
        <p:grpSpPr>
          <a:xfrm>
            <a:off x="76200" y="1524000"/>
            <a:ext cx="9067800" cy="846386"/>
            <a:chOff x="76200" y="1486378"/>
            <a:chExt cx="9067800" cy="846386"/>
          </a:xfrm>
          <a:solidFill>
            <a:schemeClr val="accent5">
              <a:lumMod val="20000"/>
              <a:lumOff val="80000"/>
            </a:schemeClr>
          </a:solidFill>
        </p:grpSpPr>
        <p:grpSp>
          <p:nvGrpSpPr>
            <p:cNvPr id="10" name="Skupina 9"/>
            <p:cNvGrpSpPr/>
            <p:nvPr/>
          </p:nvGrpSpPr>
          <p:grpSpPr>
            <a:xfrm>
              <a:off x="76200" y="1486378"/>
              <a:ext cx="9067800" cy="846386"/>
              <a:chOff x="-76201" y="1451853"/>
              <a:chExt cx="9067800" cy="846386"/>
            </a:xfrm>
            <a:grpFill/>
          </p:grpSpPr>
          <p:sp>
            <p:nvSpPr>
              <p:cNvPr id="12" name="TextBox 11"/>
              <p:cNvSpPr txBox="1"/>
              <p:nvPr/>
            </p:nvSpPr>
            <p:spPr bwMode="auto">
              <a:xfrm>
                <a:off x="-76201" y="1451853"/>
                <a:ext cx="9067800" cy="846386"/>
              </a:xfrm>
              <a:prstGeom prst="rect">
                <a:avLst/>
              </a:prstGeom>
              <a:grpFill/>
              <a:ln>
                <a:solidFill>
                  <a:schemeClr val="bg1">
                    <a:lumMod val="75000"/>
                  </a:schemeClr>
                </a:solidFill>
              </a:ln>
            </p:spPr>
            <p:txBody>
              <a:bodyPr wrap="square">
                <a:spAutoFit/>
              </a:bodyPr>
              <a:lstStyle/>
              <a:p>
                <a:pPr>
                  <a:defRPr/>
                </a:pPr>
                <a:r>
                  <a:rPr lang="sk-SK" sz="2200" dirty="0">
                    <a:solidFill>
                      <a:srgbClr val="000000"/>
                    </a:solidFill>
                    <a:latin typeface="Calibri" pitchFamily="34" charset="0"/>
                  </a:rPr>
                  <a:t>R</a:t>
                </a:r>
                <a:r>
                  <a:rPr lang="sk-SK" sz="2200" dirty="0" smtClean="0">
                    <a:solidFill>
                      <a:srgbClr val="000000"/>
                    </a:solidFill>
                    <a:latin typeface="Calibri" pitchFamily="34" charset="0"/>
                  </a:rPr>
                  <a:t>elativistická formula pre energiu:</a:t>
                </a:r>
              </a:p>
              <a:p>
                <a:pPr>
                  <a:spcBef>
                    <a:spcPts val="600"/>
                  </a:spcBef>
                  <a:defRPr/>
                </a:pPr>
                <a:r>
                  <a:rPr lang="sk-SK" sz="2200" dirty="0">
                    <a:solidFill>
                      <a:srgbClr val="000000"/>
                    </a:solidFill>
                    <a:latin typeface="Calibri" pitchFamily="34" charset="0"/>
                  </a:rPr>
                  <a:t>Rozpad H</a:t>
                </a:r>
                <a:r>
                  <a:rPr lang="sk-SK" sz="2200" dirty="0">
                    <a:solidFill>
                      <a:srgbClr val="000000"/>
                    </a:solidFill>
                    <a:latin typeface="Calibri" pitchFamily="34" charset="0"/>
                    <a:sym typeface="Symbol"/>
                  </a:rPr>
                  <a:t></a:t>
                </a:r>
                <a:r>
                  <a:rPr lang="sk-SK" sz="2200" dirty="0" smtClean="0">
                    <a:solidFill>
                      <a:srgbClr val="000000"/>
                    </a:solidFill>
                    <a:latin typeface="Calibri" pitchFamily="34" charset="0"/>
                  </a:rPr>
                  <a:t>:                                              </a:t>
                </a:r>
                <a:r>
                  <a:rPr lang="sk-SK" sz="2200" dirty="0">
                    <a:solidFill>
                      <a:srgbClr val="C00000"/>
                    </a:solidFill>
                    <a:latin typeface="Calibri" pitchFamily="34" charset="0"/>
                    <a:sym typeface="Symbol"/>
                  </a:rPr>
                  <a:t></a:t>
                </a:r>
                <a:r>
                  <a:rPr lang="sk-SK" sz="2200" dirty="0">
                    <a:solidFill>
                      <a:srgbClr val="000000"/>
                    </a:solidFill>
                    <a:latin typeface="Calibri" pitchFamily="34" charset="0"/>
                  </a:rPr>
                  <a:t> </a:t>
                </a:r>
                <a:endParaRPr lang="sk-SK" sz="2200" b="1" dirty="0">
                  <a:solidFill>
                    <a:srgbClr val="0000FF"/>
                  </a:solidFill>
                  <a:latin typeface="Calibri" pitchFamily="34"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11109720"/>
                  </p:ext>
                </p:extLst>
              </p:nvPr>
            </p:nvGraphicFramePr>
            <p:xfrm>
              <a:off x="4114799" y="1504653"/>
              <a:ext cx="3909464" cy="342900"/>
            </p:xfrm>
            <a:graphic>
              <a:graphicData uri="http://schemas.openxmlformats.org/presentationml/2006/ole">
                <mc:AlternateContent xmlns:mc="http://schemas.openxmlformats.org/markup-compatibility/2006">
                  <mc:Choice xmlns:v="urn:schemas-microsoft-com:vml" Requires="v">
                    <p:oleObj spid="_x0000_s45311" name="Equation" r:id="rId6" imgW="4012920" imgH="342720" progId="Equation.DSMT4">
                      <p:embed/>
                    </p:oleObj>
                  </mc:Choice>
                  <mc:Fallback>
                    <p:oleObj name="Equation" r:id="rId6" imgW="4012920" imgH="342720" progId="Equation.DSMT4">
                      <p:embed/>
                      <p:pic>
                        <p:nvPicPr>
                          <p:cNvPr id="0" name=""/>
                          <p:cNvPicPr/>
                          <p:nvPr/>
                        </p:nvPicPr>
                        <p:blipFill>
                          <a:blip r:embed="rId7"/>
                          <a:stretch>
                            <a:fillRect/>
                          </a:stretch>
                        </p:blipFill>
                        <p:spPr>
                          <a:xfrm>
                            <a:off x="4114799" y="1504653"/>
                            <a:ext cx="3909464" cy="342900"/>
                          </a:xfrm>
                          <a:prstGeom prst="rect">
                            <a:avLst/>
                          </a:prstGeom>
                          <a:solidFill>
                            <a:schemeClr val="accent5">
                              <a:lumMod val="20000"/>
                              <a:lumOff val="8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84887734"/>
                  </p:ext>
                </p:extLst>
              </p:nvPr>
            </p:nvGraphicFramePr>
            <p:xfrm>
              <a:off x="1752599" y="1943853"/>
              <a:ext cx="2845496" cy="330200"/>
            </p:xfrm>
            <a:graphic>
              <a:graphicData uri="http://schemas.openxmlformats.org/presentationml/2006/ole">
                <mc:AlternateContent xmlns:mc="http://schemas.openxmlformats.org/markup-compatibility/2006">
                  <mc:Choice xmlns:v="urn:schemas-microsoft-com:vml" Requires="v">
                    <p:oleObj spid="_x0000_s45312" name="Equation" r:id="rId8" imgW="2920680" imgH="330120" progId="Equation.DSMT4">
                      <p:embed/>
                    </p:oleObj>
                  </mc:Choice>
                  <mc:Fallback>
                    <p:oleObj name="Equation" r:id="rId8" imgW="2920680" imgH="330120" progId="Equation.DSMT4">
                      <p:embed/>
                      <p:pic>
                        <p:nvPicPr>
                          <p:cNvPr id="0" name=""/>
                          <p:cNvPicPr/>
                          <p:nvPr/>
                        </p:nvPicPr>
                        <p:blipFill>
                          <a:blip r:embed="rId9"/>
                          <a:stretch>
                            <a:fillRect/>
                          </a:stretch>
                        </p:blipFill>
                        <p:spPr>
                          <a:xfrm>
                            <a:off x="1752599" y="1943853"/>
                            <a:ext cx="2845496" cy="330200"/>
                          </a:xfrm>
                          <a:prstGeom prst="rect">
                            <a:avLst/>
                          </a:prstGeom>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4291421202"/>
                </p:ext>
              </p:extLst>
            </p:nvPr>
          </p:nvGraphicFramePr>
          <p:xfrm>
            <a:off x="5098447" y="1884778"/>
            <a:ext cx="4045553" cy="431800"/>
          </p:xfrm>
          <a:graphic>
            <a:graphicData uri="http://schemas.openxmlformats.org/presentationml/2006/ole">
              <mc:AlternateContent xmlns:mc="http://schemas.openxmlformats.org/markup-compatibility/2006">
                <mc:Choice xmlns:v="urn:schemas-microsoft-com:vml" Requires="v">
                  <p:oleObj spid="_x0000_s45313" name="Equation" r:id="rId10" imgW="4152600" imgH="431640" progId="Equation.DSMT4">
                    <p:embed/>
                  </p:oleObj>
                </mc:Choice>
                <mc:Fallback>
                  <p:oleObj name="Equation" r:id="rId10" imgW="4152600" imgH="431640" progId="Equation.DSMT4">
                    <p:embed/>
                    <p:pic>
                      <p:nvPicPr>
                        <p:cNvPr id="0" name=""/>
                        <p:cNvPicPr/>
                        <p:nvPr/>
                      </p:nvPicPr>
                      <p:blipFill>
                        <a:blip r:embed="rId11"/>
                        <a:stretch>
                          <a:fillRect/>
                        </a:stretch>
                      </p:blipFill>
                      <p:spPr>
                        <a:xfrm>
                          <a:off x="5098447" y="1884778"/>
                          <a:ext cx="4045553" cy="431800"/>
                        </a:xfrm>
                        <a:prstGeom prst="rect">
                          <a:avLst/>
                        </a:prstGeom>
                        <a:solidFill>
                          <a:schemeClr val="accent5">
                            <a:lumMod val="20000"/>
                            <a:lumOff val="80000"/>
                          </a:schemeClr>
                        </a:solidFill>
                      </p:spPr>
                    </p:pic>
                  </p:oleObj>
                </mc:Fallback>
              </mc:AlternateContent>
            </a:graphicData>
          </a:graphic>
        </p:graphicFrame>
      </p:grpSp>
      <p:sp>
        <p:nvSpPr>
          <p:cNvPr id="21"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itchFamily="34" charset="0"/>
              </a:rPr>
              <a:pPr/>
              <a:t>6</a:t>
            </a:fld>
            <a:endParaRPr lang="en-CA" sz="1400" dirty="0" smtClean="0">
              <a:solidFill>
                <a:schemeClr val="bg1">
                  <a:lumMod val="50000"/>
                </a:schemeClr>
              </a:solidFill>
              <a:latin typeface="Calibri" pitchFamily="34" charset="0"/>
            </a:endParaRPr>
          </a:p>
        </p:txBody>
      </p:sp>
      <p:sp>
        <p:nvSpPr>
          <p:cNvPr id="22"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131B9D09-BF35-4212-8C46-E1D9219DDE4F}"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23"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itchFamily="34" charset="0"/>
              </a:rPr>
              <a:t>Časticová fyzika a svet okolo nás, S. Tokár</a:t>
            </a:r>
          </a:p>
        </p:txBody>
      </p:sp>
      <p:grpSp>
        <p:nvGrpSpPr>
          <p:cNvPr id="18" name="Skupina 17"/>
          <p:cNvGrpSpPr/>
          <p:nvPr/>
        </p:nvGrpSpPr>
        <p:grpSpPr>
          <a:xfrm>
            <a:off x="54376" y="3780000"/>
            <a:ext cx="9021766" cy="2808000"/>
            <a:chOff x="54376" y="3780000"/>
            <a:chExt cx="9021766" cy="2808000"/>
          </a:xfrm>
        </p:grpSpPr>
        <p:grpSp>
          <p:nvGrpSpPr>
            <p:cNvPr id="9" name="Group 8"/>
            <p:cNvGrpSpPr/>
            <p:nvPr/>
          </p:nvGrpSpPr>
          <p:grpSpPr>
            <a:xfrm>
              <a:off x="3168000" y="4279099"/>
              <a:ext cx="2931599" cy="1754142"/>
              <a:chOff x="3168000" y="4196899"/>
              <a:chExt cx="2931599" cy="1754142"/>
            </a:xfrm>
          </p:grpSpPr>
          <mc:AlternateContent xmlns:mc="http://schemas.openxmlformats.org/markup-compatibility/2006" xmlns:a14="http://schemas.microsoft.com/office/drawing/2010/main">
            <mc:Choice Requires="a14">
              <p:sp>
                <p:nvSpPr>
                  <p:cNvPr id="20" name="TextBox 4"/>
                  <p:cNvSpPr txBox="1"/>
                  <p:nvPr/>
                </p:nvSpPr>
                <p:spPr>
                  <a:xfrm>
                    <a:off x="3204000" y="4196899"/>
                    <a:ext cx="2895599" cy="769441"/>
                  </a:xfrm>
                  <a:prstGeom prst="rect">
                    <a:avLst/>
                  </a:prstGeom>
                  <a:solidFill>
                    <a:schemeClr val="bg1">
                      <a:lumMod val="95000"/>
                    </a:schemeClr>
                  </a:solidFill>
                  <a:ln>
                    <a:solidFill>
                      <a:srgbClr val="C00000"/>
                    </a:solidFill>
                  </a:ln>
                </p:spPr>
                <p:txBody>
                  <a:bodyPr wrap="square" rtlCol="0">
                    <a:spAutoFit/>
                  </a:bodyPr>
                  <a:lstStyle/>
                  <a:p>
                    <a:r>
                      <a:rPr lang="sk-SK" sz="2200" dirty="0" smtClean="0">
                        <a:solidFill>
                          <a:srgbClr val="0000FF"/>
                        </a:solidFill>
                        <a:latin typeface="Times New Roman" pitchFamily="18" charset="0"/>
                        <a:cs typeface="Times New Roman" pitchFamily="18" charset="0"/>
                      </a:rPr>
                      <a:t>ATLAS+CMS: </a:t>
                    </a:r>
                  </a:p>
                  <a:p>
                    <a:r>
                      <a:rPr lang="sk-SK" sz="2200" dirty="0" smtClean="0">
                        <a:solidFill>
                          <a:srgbClr val="C00000"/>
                        </a:solidFill>
                        <a:latin typeface="Times New Roman" pitchFamily="18" charset="0"/>
                        <a:cs typeface="Times New Roman" pitchFamily="18" charset="0"/>
                      </a:rPr>
                      <a:t>M</a:t>
                    </a:r>
                    <a:r>
                      <a:rPr lang="sk-SK" sz="2200" baseline="-25000" dirty="0" smtClean="0">
                        <a:solidFill>
                          <a:srgbClr val="C00000"/>
                        </a:solidFill>
                        <a:latin typeface="Times New Roman" pitchFamily="18" charset="0"/>
                        <a:cs typeface="Times New Roman" pitchFamily="18" charset="0"/>
                      </a:rPr>
                      <a:t>H</a:t>
                    </a:r>
                    <a:r>
                      <a:rPr lang="sk-SK" sz="2200" dirty="0" smtClean="0">
                        <a:solidFill>
                          <a:srgbClr val="C00000"/>
                        </a:solidFill>
                        <a:latin typeface="Times New Roman" pitchFamily="18" charset="0"/>
                        <a:cs typeface="Times New Roman" pitchFamily="18" charset="0"/>
                      </a:rPr>
                      <a:t>=125.09</a:t>
                    </a:r>
                    <a14:m>
                      <m:oMath xmlns:m="http://schemas.openxmlformats.org/officeDocument/2006/math">
                        <m:r>
                          <a:rPr lang="sk-SK" sz="2200" b="0" i="0" smtClean="0">
                            <a:solidFill>
                              <a:srgbClr val="C00000"/>
                            </a:solidFill>
                            <a:latin typeface="Cambria Math"/>
                            <a:sym typeface="Symbol"/>
                          </a:rPr>
                          <m:t> </m:t>
                        </m:r>
                        <m:r>
                          <a:rPr lang="sk-SK" sz="2200" i="1" smtClean="0">
                            <a:solidFill>
                              <a:srgbClr val="C00000"/>
                            </a:solidFill>
                            <a:latin typeface="Cambria Math"/>
                            <a:sym typeface="Symbol"/>
                          </a:rPr>
                          <m:t></m:t>
                        </m:r>
                        <m:r>
                          <a:rPr lang="sk-SK" sz="2200" b="0" i="1" smtClean="0">
                            <a:solidFill>
                              <a:srgbClr val="C00000"/>
                            </a:solidFill>
                            <a:latin typeface="Cambria Math"/>
                            <a:sym typeface="Symbol"/>
                          </a:rPr>
                          <m:t> 0.2</m:t>
                        </m:r>
                        <m:r>
                          <a:rPr lang="sk-SK" sz="2200" b="0" i="1" smtClean="0">
                            <a:solidFill>
                              <a:srgbClr val="C00000"/>
                            </a:solidFill>
                            <a:latin typeface="Cambria Math" panose="02040503050406030204" pitchFamily="18" charset="0"/>
                            <a:sym typeface="Symbol"/>
                          </a:rPr>
                          <m:t>1</m:t>
                        </m:r>
                      </m:oMath>
                    </a14:m>
                    <a:r>
                      <a:rPr lang="sk-SK" sz="2200" dirty="0" smtClean="0">
                        <a:solidFill>
                          <a:srgbClr val="C00000"/>
                        </a:solidFill>
                        <a:latin typeface="Times New Roman" pitchFamily="18" charset="0"/>
                        <a:cs typeface="Times New Roman" pitchFamily="18" charset="0"/>
                      </a:rPr>
                      <a:t> GeV</a:t>
                    </a:r>
                    <a:endParaRPr lang="sk-SK" sz="2200" dirty="0">
                      <a:solidFill>
                        <a:srgbClr val="0000FF"/>
                      </a:solidFill>
                      <a:latin typeface="Times New Roman" pitchFamily="18" charset="0"/>
                      <a:cs typeface="Times New Roman" pitchFamily="18" charset="0"/>
                    </a:endParaRPr>
                  </a:p>
                </p:txBody>
              </p:sp>
            </mc:Choice>
            <mc:Fallback xmlns="">
              <p:sp>
                <p:nvSpPr>
                  <p:cNvPr id="20" name="TextBox 4"/>
                  <p:cNvSpPr txBox="1">
                    <a:spLocks noRot="1" noChangeAspect="1" noMove="1" noResize="1" noEditPoints="1" noAdjustHandles="1" noChangeArrowheads="1" noChangeShapeType="1" noTextEdit="1"/>
                  </p:cNvSpPr>
                  <p:nvPr/>
                </p:nvSpPr>
                <p:spPr>
                  <a:xfrm>
                    <a:off x="3204000" y="4196899"/>
                    <a:ext cx="2895599" cy="769441"/>
                  </a:xfrm>
                  <a:prstGeom prst="rect">
                    <a:avLst/>
                  </a:prstGeom>
                  <a:blipFill rotWithShape="0">
                    <a:blip r:embed="rId12"/>
                    <a:stretch>
                      <a:fillRect l="-2516" t="-4688" r="-1677" b="-14063"/>
                    </a:stretch>
                  </a:blipFill>
                  <a:ln>
                    <a:solidFill>
                      <a:srgbClr val="C00000"/>
                    </a:solidFill>
                  </a:ln>
                </p:spPr>
                <p:txBody>
                  <a:bodyPr/>
                  <a:lstStyle/>
                  <a:p>
                    <a:r>
                      <a:rPr lang="cs-CZ">
                        <a:noFill/>
                      </a:rPr>
                      <a:t> </a:t>
                    </a:r>
                  </a:p>
                </p:txBody>
              </p:sp>
            </mc:Fallback>
          </mc:AlternateContent>
          <p:sp>
            <p:nvSpPr>
              <p:cNvPr id="19" name="TextBox 18"/>
              <p:cNvSpPr txBox="1"/>
              <p:nvPr/>
            </p:nvSpPr>
            <p:spPr>
              <a:xfrm>
                <a:off x="3168000" y="5181600"/>
                <a:ext cx="2840265" cy="769441"/>
              </a:xfrm>
              <a:prstGeom prst="rect">
                <a:avLst/>
              </a:prstGeom>
              <a:noFill/>
            </p:spPr>
            <p:txBody>
              <a:bodyPr wrap="none" rtlCol="0">
                <a:spAutoFit/>
              </a:bodyPr>
              <a:lstStyle/>
              <a:p>
                <a:pPr algn="ctr"/>
                <a:r>
                  <a:rPr lang="sk-SK" sz="2200" dirty="0">
                    <a:latin typeface="Calibri" pitchFamily="34" charset="0"/>
                    <a:sym typeface="Symbol"/>
                  </a:rPr>
                  <a:t>H </a:t>
                </a:r>
                <a:r>
                  <a:rPr lang="sk-SK" sz="2200" dirty="0" err="1">
                    <a:latin typeface="Calibri" pitchFamily="34" charset="0"/>
                    <a:sym typeface="Symbol"/>
                  </a:rPr>
                  <a:t>bozón</a:t>
                </a:r>
                <a:r>
                  <a:rPr lang="sk-SK" sz="2200" dirty="0">
                    <a:latin typeface="Calibri" pitchFamily="34" charset="0"/>
                    <a:sym typeface="Symbol"/>
                  </a:rPr>
                  <a:t> </a:t>
                </a:r>
                <a:r>
                  <a:rPr lang="sk-SK" sz="2200" dirty="0" smtClean="0">
                    <a:latin typeface="Calibri" pitchFamily="34" charset="0"/>
                    <a:sym typeface="Symbol"/>
                  </a:rPr>
                  <a:t> pík </a:t>
                </a:r>
                <a:r>
                  <a:rPr lang="sk-SK" sz="2200" dirty="0">
                    <a:latin typeface="Calibri" pitchFamily="34" charset="0"/>
                    <a:sym typeface="Symbol"/>
                  </a:rPr>
                  <a:t>v </a:t>
                </a:r>
                <a:r>
                  <a:rPr lang="sk-SK" sz="2200" dirty="0" smtClean="0">
                    <a:latin typeface="Calibri" pitchFamily="34" charset="0"/>
                    <a:sym typeface="Symbol"/>
                  </a:rPr>
                  <a:t>spektre</a:t>
                </a:r>
              </a:p>
              <a:p>
                <a:pPr algn="ctr"/>
                <a:r>
                  <a:rPr lang="sk-SK" sz="2200" b="1" i="1" dirty="0" smtClean="0">
                    <a:solidFill>
                      <a:srgbClr val="0000FF"/>
                    </a:solidFill>
                    <a:latin typeface="Times New Roman" pitchFamily="18" charset="0"/>
                    <a:cs typeface="Times New Roman" pitchFamily="18" charset="0"/>
                    <a:sym typeface="Symbol"/>
                  </a:rPr>
                  <a:t>m</a:t>
                </a:r>
                <a:r>
                  <a:rPr lang="sk-SK" sz="2200" baseline="-25000" dirty="0" smtClean="0">
                    <a:solidFill>
                      <a:srgbClr val="0000FF"/>
                    </a:solidFill>
                    <a:latin typeface="Calibri" pitchFamily="34" charset="0"/>
                    <a:sym typeface="Symbol"/>
                  </a:rPr>
                  <a:t></a:t>
                </a:r>
                <a:r>
                  <a:rPr lang="sk-SK" sz="2200" dirty="0" smtClean="0">
                    <a:solidFill>
                      <a:srgbClr val="0000FF"/>
                    </a:solidFill>
                    <a:latin typeface="Calibri" pitchFamily="34" charset="0"/>
                    <a:sym typeface="Symbol"/>
                  </a:rPr>
                  <a:t> </a:t>
                </a:r>
                <a:r>
                  <a:rPr lang="sk-SK" sz="2200" dirty="0" smtClean="0">
                    <a:latin typeface="Calibri" pitchFamily="34" charset="0"/>
                    <a:sym typeface="Symbol"/>
                  </a:rPr>
                  <a:t>a</a:t>
                </a:r>
                <a:r>
                  <a:rPr lang="sk-SK" sz="2200" dirty="0" smtClean="0">
                    <a:solidFill>
                      <a:srgbClr val="0000FF"/>
                    </a:solidFill>
                    <a:latin typeface="Calibri" pitchFamily="34" charset="0"/>
                    <a:sym typeface="Symbol"/>
                  </a:rPr>
                  <a:t> </a:t>
                </a:r>
                <a:r>
                  <a:rPr lang="sk-SK" sz="2200" b="1" i="1" dirty="0" smtClean="0">
                    <a:solidFill>
                      <a:srgbClr val="0000FF"/>
                    </a:solidFill>
                    <a:latin typeface="Times New Roman" pitchFamily="18" charset="0"/>
                    <a:cs typeface="Times New Roman" pitchFamily="18" charset="0"/>
                    <a:sym typeface="Symbol"/>
                  </a:rPr>
                  <a:t>m</a:t>
                </a:r>
                <a:r>
                  <a:rPr lang="sk-SK" sz="2200" baseline="-25000" dirty="0" smtClean="0">
                    <a:solidFill>
                      <a:srgbClr val="0000FF"/>
                    </a:solidFill>
                    <a:latin typeface="Calibri" pitchFamily="34" charset="0"/>
                    <a:sym typeface="Symbol"/>
                  </a:rPr>
                  <a:t>4</a:t>
                </a:r>
                <a:r>
                  <a:rPr lang="sk-SK" sz="2200" b="1" baseline="-25000" dirty="0" smtClean="0">
                    <a:solidFill>
                      <a:srgbClr val="0000FF"/>
                    </a:solidFill>
                    <a:latin typeface="Calibri" pitchFamily="34" charset="0"/>
                    <a:sym typeface="MT Extra"/>
                  </a:rPr>
                  <a:t></a:t>
                </a:r>
                <a:endParaRPr lang="en-US" sz="2200" b="1" baseline="-25000" dirty="0"/>
              </a:p>
            </p:txBody>
          </p:sp>
          <p:cxnSp>
            <p:nvCxnSpPr>
              <p:cNvPr id="25" name="Straight Arrow Connector 24"/>
              <p:cNvCxnSpPr/>
              <p:nvPr/>
            </p:nvCxnSpPr>
            <p:spPr bwMode="auto">
              <a:xfrm flipH="1" flipV="1">
                <a:off x="3168000" y="5638800"/>
                <a:ext cx="838200" cy="76200"/>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28" name="Straight Arrow Connector 27"/>
              <p:cNvCxnSpPr/>
              <p:nvPr/>
            </p:nvCxnSpPr>
            <p:spPr bwMode="auto">
              <a:xfrm flipV="1">
                <a:off x="5105400" y="5638800"/>
                <a:ext cx="762000" cy="152400"/>
              </a:xfrm>
              <a:prstGeom prst="straightConnector1">
                <a:avLst/>
              </a:prstGeom>
              <a:solidFill>
                <a:schemeClr val="accent1"/>
              </a:solidFill>
              <a:ln w="9525" cap="flat" cmpd="sng" algn="ctr">
                <a:solidFill>
                  <a:schemeClr val="tx1"/>
                </a:solidFill>
                <a:prstDash val="dash"/>
                <a:round/>
                <a:headEnd type="none" w="med" len="med"/>
                <a:tailEnd type="arrow"/>
              </a:ln>
              <a:effectLst/>
            </p:spPr>
          </p:cxnSp>
        </p:grpSp>
        <p:pic>
          <p:nvPicPr>
            <p:cNvPr id="11" name="Obrázok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76" y="3877102"/>
              <a:ext cx="3108221" cy="2700000"/>
            </a:xfrm>
            <a:prstGeom prst="rect">
              <a:avLst/>
            </a:prstGeom>
            <a:ln>
              <a:solidFill>
                <a:schemeClr val="bg1">
                  <a:lumMod val="75000"/>
                </a:schemeClr>
              </a:solidFill>
            </a:ln>
          </p:spPr>
        </p:pic>
        <p:pic>
          <p:nvPicPr>
            <p:cNvPr id="16" name="Obrázok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6000" y="3780000"/>
              <a:ext cx="2920142" cy="2808000"/>
            </a:xfrm>
            <a:prstGeom prst="rect">
              <a:avLst/>
            </a:prstGeom>
            <a:ln>
              <a:solidFill>
                <a:schemeClr val="bg1">
                  <a:lumMod val="75000"/>
                </a:schemeClr>
              </a:solidFill>
            </a:ln>
          </p:spPr>
        </p:pic>
      </p:grpSp>
    </p:spTree>
    <p:extLst>
      <p:ext uri="{BB962C8B-B14F-4D97-AF65-F5344CB8AC3E}">
        <p14:creationId xmlns:p14="http://schemas.microsoft.com/office/powerpoint/2010/main" val="42034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latin typeface="Calibri" pitchFamily="34" charset="0"/>
              </a:rPr>
              <a:t>E</a:t>
            </a:r>
            <a:r>
              <a:rPr lang="sk-SK" dirty="0" err="1" smtClean="0">
                <a:latin typeface="Calibri" pitchFamily="34" charset="0"/>
              </a:rPr>
              <a:t>vent</a:t>
            </a:r>
            <a:r>
              <a:rPr lang="sk-SK" dirty="0" smtClean="0">
                <a:latin typeface="Calibri" pitchFamily="34" charset="0"/>
              </a:rPr>
              <a:t> s </a:t>
            </a:r>
            <a:r>
              <a:rPr lang="sk-SK" dirty="0" err="1" smtClean="0">
                <a:latin typeface="Calibri" pitchFamily="34" charset="0"/>
              </a:rPr>
              <a:t>Higgsovym</a:t>
            </a:r>
            <a:r>
              <a:rPr lang="sk-SK" dirty="0" smtClean="0">
                <a:latin typeface="Calibri" pitchFamily="34" charset="0"/>
              </a:rPr>
              <a:t> </a:t>
            </a:r>
            <a:r>
              <a:rPr lang="sk-SK" dirty="0" err="1" smtClean="0">
                <a:latin typeface="Calibri" pitchFamily="34" charset="0"/>
              </a:rPr>
              <a:t>bozónom</a:t>
            </a:r>
            <a:r>
              <a:rPr lang="sk-SK" dirty="0" smtClean="0">
                <a:latin typeface="Calibri" pitchFamily="34" charset="0"/>
              </a:rPr>
              <a:t> </a:t>
            </a:r>
            <a:r>
              <a:rPr lang="sk-SK" i="1" dirty="0" smtClean="0">
                <a:latin typeface="Times New Roman" panose="02020603050405020304" pitchFamily="18" charset="0"/>
                <a:cs typeface="Times New Roman" panose="02020603050405020304" pitchFamily="18" charset="0"/>
              </a:rPr>
              <a:t>H</a:t>
            </a:r>
            <a:r>
              <a:rPr lang="sk-SK" dirty="0" smtClean="0">
                <a:latin typeface="Calibri" pitchFamily="34" charset="0"/>
                <a:sym typeface="Symbol"/>
              </a:rPr>
              <a:t></a:t>
            </a:r>
            <a:r>
              <a:rPr lang="sk-SK" i="1" dirty="0" smtClean="0">
                <a:latin typeface="Times New Roman" panose="02020603050405020304" pitchFamily="18" charset="0"/>
                <a:cs typeface="Times New Roman" panose="02020603050405020304" pitchFamily="18" charset="0"/>
                <a:sym typeface="Symbol"/>
              </a:rPr>
              <a:t>4l</a:t>
            </a:r>
            <a:endParaRPr lang="sk-SK"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7705"/>
            <a:ext cx="9144000" cy="5482590"/>
          </a:xfrm>
          <a:prstGeom prst="rect">
            <a:avLst/>
          </a:prstGeom>
        </p:spPr>
      </p:pic>
      <p:sp>
        <p:nvSpPr>
          <p:cNvPr id="7"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itchFamily="34" charset="0"/>
              </a:rPr>
              <a:pPr/>
              <a:t>7</a:t>
            </a:fld>
            <a:endParaRPr lang="en-CA" sz="1400" dirty="0" smtClean="0">
              <a:solidFill>
                <a:schemeClr val="bg1">
                  <a:lumMod val="50000"/>
                </a:schemeClr>
              </a:solidFill>
              <a:latin typeface="Calibri" pitchFamily="34" charset="0"/>
            </a:endParaRPr>
          </a:p>
        </p:txBody>
      </p:sp>
      <p:sp>
        <p:nvSpPr>
          <p:cNvPr id="8"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D84A987-15AE-4AD0-9E70-A923107C13CE}"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9"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sk-SK" sz="1400" dirty="0" smtClean="0">
                <a:solidFill>
                  <a:schemeClr val="bg1">
                    <a:lumMod val="50000"/>
                  </a:schemeClr>
                </a:solidFill>
                <a:latin typeface="Calibri" pitchFamily="34" charset="0"/>
              </a:rPr>
              <a:t>Časticová fyzika a svet okolo nás, S. Tokár</a:t>
            </a:r>
          </a:p>
        </p:txBody>
      </p:sp>
    </p:spTree>
    <p:extLst>
      <p:ext uri="{BB962C8B-B14F-4D97-AF65-F5344CB8AC3E}">
        <p14:creationId xmlns:p14="http://schemas.microsoft.com/office/powerpoint/2010/main" val="335417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828800"/>
            <a:ext cx="7772400" cy="1470025"/>
          </a:xfrm>
        </p:spPr>
        <p:txBody>
          <a:bodyPr/>
          <a:lstStyle/>
          <a:p>
            <a:r>
              <a:rPr lang="sk-SK" dirty="0" smtClean="0">
                <a:latin typeface="Calibri" panose="020F0502020204030204" pitchFamily="34" charset="0"/>
              </a:rPr>
              <a:t>Štandardný model </a:t>
            </a:r>
            <a:r>
              <a:rPr lang="sk-SK" dirty="0" err="1" smtClean="0">
                <a:latin typeface="Calibri" panose="020F0502020204030204" pitchFamily="34" charset="0"/>
              </a:rPr>
              <a:t>vs</a:t>
            </a:r>
            <a:r>
              <a:rPr lang="sk-SK" dirty="0" smtClean="0">
                <a:latin typeface="Calibri" panose="020F0502020204030204" pitchFamily="34" charset="0"/>
              </a:rPr>
              <a:t> experiment</a:t>
            </a:r>
          </a:p>
        </p:txBody>
      </p:sp>
      <p:sp>
        <p:nvSpPr>
          <p:cNvPr id="15363" name="Subtitle 2"/>
          <p:cNvSpPr>
            <a:spLocks noGrp="1"/>
          </p:cNvSpPr>
          <p:nvPr>
            <p:ph type="subTitle" idx="1"/>
          </p:nvPr>
        </p:nvSpPr>
        <p:spPr>
          <a:xfrm>
            <a:off x="1676400" y="3733800"/>
            <a:ext cx="5943600" cy="2057400"/>
          </a:xfrm>
          <a:ln>
            <a:solidFill>
              <a:schemeClr val="bg1">
                <a:lumMod val="85000"/>
              </a:schemeClr>
            </a:solidFill>
          </a:ln>
        </p:spPr>
        <p:txBody>
          <a:bodyPr/>
          <a:lstStyle/>
          <a:p>
            <a:pPr marL="800100" lvl="1" indent="-342900" algn="l">
              <a:spcBef>
                <a:spcPts val="1200"/>
              </a:spcBef>
              <a:buFont typeface="Wingdings" pitchFamily="2" charset="2"/>
              <a:buChar char="ü"/>
            </a:pPr>
            <a:endParaRPr lang="sk-SK" sz="2400" dirty="0" smtClean="0">
              <a:latin typeface="Calibri" panose="020F0502020204030204" pitchFamily="34" charset="0"/>
            </a:endParaRPr>
          </a:p>
          <a:p>
            <a:pPr marL="800100" lvl="1" indent="-342900" algn="l">
              <a:spcBef>
                <a:spcPts val="1200"/>
              </a:spcBef>
              <a:buFont typeface="Wingdings" pitchFamily="2" charset="2"/>
              <a:buChar char="ü"/>
            </a:pPr>
            <a:r>
              <a:rPr lang="sk-SK" sz="2400" dirty="0" smtClean="0">
                <a:latin typeface="Calibri" panose="020F0502020204030204" pitchFamily="34" charset="0"/>
              </a:rPr>
              <a:t>Triumf SM</a:t>
            </a:r>
            <a:endParaRPr lang="sk-SK" sz="2400" dirty="0" smtClean="0">
              <a:solidFill>
                <a:srgbClr val="0000FF"/>
              </a:solidFill>
              <a:latin typeface="Calibri" panose="020F0502020204030204" pitchFamily="34" charset="0"/>
            </a:endParaRPr>
          </a:p>
          <a:p>
            <a:pPr marL="800100" lvl="1" indent="-342900" algn="l">
              <a:spcBef>
                <a:spcPts val="1200"/>
              </a:spcBef>
              <a:buFont typeface="Wingdings" pitchFamily="2" charset="2"/>
              <a:buChar char="ü"/>
            </a:pPr>
            <a:r>
              <a:rPr lang="en-US" sz="2400" dirty="0" smtClean="0">
                <a:solidFill>
                  <a:srgbClr val="0000FF"/>
                </a:solidFill>
                <a:latin typeface="Calibri" panose="020F0502020204030204" pitchFamily="34" charset="0"/>
              </a:rPr>
              <a:t>A </a:t>
            </a:r>
            <a:r>
              <a:rPr lang="sk-SK" sz="2400" dirty="0" smtClean="0">
                <a:solidFill>
                  <a:srgbClr val="0000FF"/>
                </a:solidFill>
                <a:latin typeface="Calibri" panose="020F0502020204030204" pitchFamily="34" charset="0"/>
              </a:rPr>
              <a:t>čo ďalej?</a:t>
            </a:r>
          </a:p>
        </p:txBody>
      </p:sp>
    </p:spTree>
    <p:extLst>
      <p:ext uri="{BB962C8B-B14F-4D97-AF65-F5344CB8AC3E}">
        <p14:creationId xmlns:p14="http://schemas.microsoft.com/office/powerpoint/2010/main" val="41755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0" y="0"/>
            <a:ext cx="9144000" cy="685800"/>
          </a:xfrm>
        </p:spPr>
        <p:txBody>
          <a:bodyPr/>
          <a:lstStyle/>
          <a:p>
            <a:r>
              <a:rPr lang="en-US" altLang="en-US" dirty="0" smtClean="0">
                <a:latin typeface="Calibri" pitchFamily="34" charset="0"/>
              </a:rPr>
              <a:t>SM vs LHC me</a:t>
            </a:r>
            <a:r>
              <a:rPr lang="sk-SK" altLang="en-US" dirty="0" smtClean="0">
                <a:latin typeface="Calibri" pitchFamily="34" charset="0"/>
              </a:rPr>
              <a:t>rania: vynikajúca zhoda</a:t>
            </a:r>
            <a:endParaRPr lang="en-US" altLang="en-US" dirty="0" smtClean="0">
              <a:latin typeface="Calibri" pitchFamily="34" charset="0"/>
            </a:endParaRPr>
          </a:p>
        </p:txBody>
      </p:sp>
      <p:sp>
        <p:nvSpPr>
          <p:cNvPr id="10" name="Slide Number Placeholder 5"/>
          <p:cNvSpPr>
            <a:spLocks noGrp="1"/>
          </p:cNvSpPr>
          <p:nvPr>
            <p:ph type="sldNum" sz="quarter" idx="12"/>
          </p:nvPr>
        </p:nvSpPr>
        <p:spPr>
          <a:xfrm>
            <a:off x="6553199"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079B3F6-1A3E-4238-BE9E-ADDE60BA4ED4}" type="slidenum">
              <a:rPr lang="en-CA" sz="1400" smtClean="0">
                <a:solidFill>
                  <a:schemeClr val="bg1">
                    <a:lumMod val="50000"/>
                  </a:schemeClr>
                </a:solidFill>
                <a:latin typeface="Calibri" pitchFamily="34" charset="0"/>
              </a:rPr>
              <a:pPr/>
              <a:t>9</a:t>
            </a:fld>
            <a:endParaRPr lang="en-CA" sz="1400" dirty="0" smtClean="0">
              <a:solidFill>
                <a:schemeClr val="bg1">
                  <a:lumMod val="50000"/>
                </a:schemeClr>
              </a:solidFill>
              <a:latin typeface="Calibri" pitchFamily="34" charset="0"/>
            </a:endParaRPr>
          </a:p>
        </p:txBody>
      </p:sp>
      <p:sp>
        <p:nvSpPr>
          <p:cNvPr id="11" name="Date Placeholder 3"/>
          <p:cNvSpPr>
            <a:spLocks noGrp="1"/>
          </p:cNvSpPr>
          <p:nvPr>
            <p:ph type="dt" sz="quarter" idx="10"/>
          </p:nvPr>
        </p:nvSpPr>
        <p:spPr>
          <a:xfrm>
            <a:off x="672588" y="6552000"/>
            <a:ext cx="19050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BADAD56-036B-48F5-9501-A98683275319}" type="datetime1">
              <a:rPr lang="en-CA" sz="1400" smtClean="0">
                <a:solidFill>
                  <a:schemeClr val="bg1">
                    <a:lumMod val="50000"/>
                  </a:schemeClr>
                </a:solidFill>
                <a:latin typeface="Calibri" pitchFamily="34" charset="0"/>
              </a:rPr>
              <a:t>2022-06-26</a:t>
            </a:fld>
            <a:endParaRPr lang="en-CA" sz="1400" dirty="0" smtClean="0">
              <a:solidFill>
                <a:schemeClr val="bg1">
                  <a:lumMod val="50000"/>
                </a:schemeClr>
              </a:solidFill>
              <a:latin typeface="Calibri" pitchFamily="34" charset="0"/>
            </a:endParaRPr>
          </a:p>
        </p:txBody>
      </p:sp>
      <p:sp>
        <p:nvSpPr>
          <p:cNvPr id="12" name="Footer Placeholder 4"/>
          <p:cNvSpPr>
            <a:spLocks noGrp="1"/>
          </p:cNvSpPr>
          <p:nvPr>
            <p:ph type="ftr" sz="quarter" idx="11"/>
          </p:nvPr>
        </p:nvSpPr>
        <p:spPr>
          <a:xfrm>
            <a:off x="3124200" y="6552000"/>
            <a:ext cx="3276600" cy="3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sz="1400" smtClean="0">
                <a:solidFill>
                  <a:schemeClr val="bg1">
                    <a:lumMod val="50000"/>
                  </a:schemeClr>
                </a:solidFill>
                <a:latin typeface="Calibri" pitchFamily="34" charset="0"/>
              </a:rPr>
              <a:t>Časticová fyzika a svet okolo nás, S. Tokár</a:t>
            </a:r>
            <a:endParaRPr lang="sk-SK" sz="1400" dirty="0" smtClean="0">
              <a:solidFill>
                <a:schemeClr val="bg1">
                  <a:lumMod val="50000"/>
                </a:schemeClr>
              </a:solidFill>
              <a:latin typeface="Calibri" pitchFamily="34" charset="0"/>
            </a:endParaRPr>
          </a:p>
        </p:txBody>
      </p:sp>
      <p:pic>
        <p:nvPicPr>
          <p:cNvPr id="2" name="Obrázo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85800"/>
            <a:ext cx="7848600" cy="5860398"/>
          </a:xfrm>
          <a:prstGeom prst="rect">
            <a:avLst/>
          </a:prstGeom>
        </p:spPr>
      </p:pic>
      <p:sp>
        <p:nvSpPr>
          <p:cNvPr id="3" name="TextBox 2"/>
          <p:cNvSpPr txBox="1"/>
          <p:nvPr/>
        </p:nvSpPr>
        <p:spPr>
          <a:xfrm>
            <a:off x="6026865" y="1981200"/>
            <a:ext cx="3117135" cy="400110"/>
          </a:xfrm>
          <a:prstGeom prst="rect">
            <a:avLst/>
          </a:prstGeom>
          <a:solidFill>
            <a:schemeClr val="accent5">
              <a:lumMod val="20000"/>
              <a:lumOff val="80000"/>
            </a:schemeClr>
          </a:solidFill>
          <a:ln>
            <a:solidFill>
              <a:schemeClr val="accent6">
                <a:lumMod val="40000"/>
                <a:lumOff val="60000"/>
              </a:schemeClr>
            </a:solidFill>
          </a:ln>
        </p:spPr>
        <p:txBody>
          <a:bodyPr wrap="none" rtlCol="0">
            <a:spAutoFit/>
          </a:bodyPr>
          <a:lstStyle/>
          <a:p>
            <a:r>
              <a:rPr lang="sk-SK" sz="2000" dirty="0" smtClean="0">
                <a:solidFill>
                  <a:srgbClr val="C00000"/>
                </a:solidFill>
                <a:effectLst>
                  <a:outerShdw blurRad="38100" dist="38100" dir="2700000" algn="tl">
                    <a:srgbClr val="000000">
                      <a:alpha val="43137"/>
                    </a:srgbClr>
                  </a:outerShdw>
                </a:effectLst>
                <a:latin typeface="Calibri" pitchFamily="34" charset="0"/>
              </a:rPr>
              <a:t>Žiadne prejavy novej fyziky !</a:t>
            </a:r>
            <a:endParaRPr lang="en-US" sz="2000" dirty="0">
              <a:solidFill>
                <a:srgbClr val="C0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1675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Prázdná prezentace">
  <a:themeElements>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Office\Sablony\Prázdná prezentace.pot</Template>
  <TotalTime>17676</TotalTime>
  <Words>1973</Words>
  <Application>Microsoft Office PowerPoint</Application>
  <PresentationFormat>Prezentácia na obrazovke (4:3)</PresentationFormat>
  <Paragraphs>249</Paragraphs>
  <Slides>18</Slides>
  <Notes>10</Notes>
  <HiddenSlides>0</HiddenSlides>
  <MMClips>0</MMClips>
  <ScaleCrop>false</ScaleCrop>
  <HeadingPairs>
    <vt:vector size="8" baseType="variant">
      <vt:variant>
        <vt:lpstr>Použité písma</vt:lpstr>
      </vt:variant>
      <vt:variant>
        <vt:i4>11</vt:i4>
      </vt:variant>
      <vt:variant>
        <vt:lpstr>Motív</vt:lpstr>
      </vt:variant>
      <vt:variant>
        <vt:i4>1</vt:i4>
      </vt:variant>
      <vt:variant>
        <vt:lpstr>Vložené servery OLE</vt:lpstr>
      </vt:variant>
      <vt:variant>
        <vt:i4>1</vt:i4>
      </vt:variant>
      <vt:variant>
        <vt:lpstr>Nadpisy snímok</vt:lpstr>
      </vt:variant>
      <vt:variant>
        <vt:i4>18</vt:i4>
      </vt:variant>
    </vt:vector>
  </HeadingPairs>
  <TitlesOfParts>
    <vt:vector size="31" baseType="lpstr">
      <vt:lpstr>Arial</vt:lpstr>
      <vt:lpstr>Calibri</vt:lpstr>
      <vt:lpstr>Cambria Math</vt:lpstr>
      <vt:lpstr>Comic Sans MS</vt:lpstr>
      <vt:lpstr>Lucida Grande</vt:lpstr>
      <vt:lpstr>Modern No. 20</vt:lpstr>
      <vt:lpstr>MT Extra</vt:lpstr>
      <vt:lpstr>Symbol</vt:lpstr>
      <vt:lpstr>Times New Roman</vt:lpstr>
      <vt:lpstr>Verdana</vt:lpstr>
      <vt:lpstr>Wingdings</vt:lpstr>
      <vt:lpstr>Prázdná prezentace</vt:lpstr>
      <vt:lpstr>Equation</vt:lpstr>
      <vt:lpstr>Higgsov bozón – 10 rokov po objave V čom je tento objav fundamentálny?</vt:lpstr>
      <vt:lpstr>Štandardný model: Častice a sily prírody</vt:lpstr>
      <vt:lpstr>ATLAS detektor</vt:lpstr>
      <vt:lpstr>Moment 4: Objav Higgsovho bozónu</vt:lpstr>
      <vt:lpstr>Ako vyprodukovať Higgsov bozón</vt:lpstr>
      <vt:lpstr>Rekonštrukcia Higgsovho bozónu</vt:lpstr>
      <vt:lpstr>Event s Higgsovym bozónom H4l</vt:lpstr>
      <vt:lpstr>Štandardný model vs experiment</vt:lpstr>
      <vt:lpstr>SM vs LHC merania: vynikajúca zhoda</vt:lpstr>
      <vt:lpstr>Moment 5: Skepsa - The New York Times</vt:lpstr>
      <vt:lpstr>Ako ďalej: Higgsov bozón? </vt:lpstr>
      <vt:lpstr>Back up</vt:lpstr>
      <vt:lpstr>Príklad protón-protónovej zrážky</vt:lpstr>
      <vt:lpstr>Budúce kolajdery v Európe</vt:lpstr>
      <vt:lpstr>Častice vs. ranný vesmír</vt:lpstr>
      <vt:lpstr>O stabilite vákua (a možnom konci sveta)</vt:lpstr>
      <vt:lpstr>Svet z hľadiska symetrií</vt:lpstr>
      <vt:lpstr>Fyzika častíc vs aplikácie</vt:lpstr>
    </vt:vector>
  </TitlesOfParts>
  <Company>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the top charge using b-jet charge method</dc:title>
  <dc:creator>z</dc:creator>
  <cp:lastModifiedBy>StTok</cp:lastModifiedBy>
  <cp:revision>566</cp:revision>
  <dcterms:created xsi:type="dcterms:W3CDTF">2003-02-05T19:56:56Z</dcterms:created>
  <dcterms:modified xsi:type="dcterms:W3CDTF">2022-06-26T09:04:44Z</dcterms:modified>
</cp:coreProperties>
</file>